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272" r:id="rId3"/>
    <p:sldId id="276" r:id="rId4"/>
    <p:sldId id="273" r:id="rId5"/>
    <p:sldId id="259" r:id="rId6"/>
    <p:sldId id="277" r:id="rId7"/>
    <p:sldId id="278" r:id="rId8"/>
    <p:sldId id="305" r:id="rId9"/>
    <p:sldId id="306" r:id="rId10"/>
    <p:sldId id="303" r:id="rId11"/>
    <p:sldId id="317" r:id="rId12"/>
    <p:sldId id="307" r:id="rId13"/>
    <p:sldId id="304" r:id="rId14"/>
    <p:sldId id="309" r:id="rId15"/>
    <p:sldId id="308" r:id="rId16"/>
    <p:sldId id="314" r:id="rId17"/>
    <p:sldId id="316" r:id="rId18"/>
  </p:sldIdLst>
  <p:sldSz cx="18288000" cy="10287000"/>
  <p:notesSz cx="6858000" cy="9144000"/>
  <p:embeddedFontLst>
    <p:embeddedFont>
      <p:font typeface="온글잎 밑미 Regular" panose="020B0600000101010101" charset="-127"/>
      <p:regular r:id="rId20"/>
    </p:embeddedFont>
    <p:embeddedFont>
      <p:font typeface="Noto Sans KR" panose="020B0200000000000000" pitchFamily="50" charset="-127"/>
      <p:regular r:id="rId21"/>
      <p:bold r:id="rId22"/>
    </p:embeddedFont>
    <p:embeddedFont>
      <p:font typeface="메이플스토리" panose="02000300000000000000" pitchFamily="2" charset="-127"/>
      <p:regular r:id="rId23"/>
      <p:bold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D8E6"/>
    <a:srgbClr val="A7E3ED"/>
    <a:srgbClr val="77471F"/>
    <a:srgbClr val="311D0D"/>
    <a:srgbClr val="B76D2F"/>
    <a:srgbClr val="5935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4" y="66"/>
      </p:cViewPr>
      <p:guideLst>
        <p:guide orient="horz" pos="2159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pPr lvl="0">
              <a:defRPr/>
            </a:pPr>
            <a:endParaRPr lang="ko-KR" alt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/>
          </a:p>
        </p:txBody>
      </p:sp>
      <p:sp>
        <p:nvSpPr>
          <p:cNvPr id="84" name="Google Shape;84;p1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C71BB95-DADE-01C3-F015-0C93C51F8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>
            <a:extLst>
              <a:ext uri="{FF2B5EF4-FFF2-40B4-BE49-F238E27FC236}">
                <a16:creationId xmlns:a16="http://schemas.microsoft.com/office/drawing/2014/main" id="{012CDE8F-775B-D416-FA17-F295778229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/>
          </a:p>
        </p:txBody>
      </p:sp>
      <p:sp>
        <p:nvSpPr>
          <p:cNvPr id="84" name="Google Shape;84;p1:notes">
            <a:extLst>
              <a:ext uri="{FF2B5EF4-FFF2-40B4-BE49-F238E27FC236}">
                <a16:creationId xmlns:a16="http://schemas.microsoft.com/office/drawing/2014/main" id="{A676E96F-2BB0-1A29-F9F4-A3DB8182C19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372598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6D7A6DC-95BC-ADB7-541E-B47E888BE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>
            <a:extLst>
              <a:ext uri="{FF2B5EF4-FFF2-40B4-BE49-F238E27FC236}">
                <a16:creationId xmlns:a16="http://schemas.microsoft.com/office/drawing/2014/main" id="{C30427BC-1EB2-A50E-7CB0-DA695C0520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 dirty="0"/>
          </a:p>
        </p:txBody>
      </p:sp>
      <p:sp>
        <p:nvSpPr>
          <p:cNvPr id="176" name="Google Shape;176;p6:notes">
            <a:extLst>
              <a:ext uri="{FF2B5EF4-FFF2-40B4-BE49-F238E27FC236}">
                <a16:creationId xmlns:a16="http://schemas.microsoft.com/office/drawing/2014/main" id="{16EACE41-6B26-8ECD-71C1-BA55F9CB9AA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91319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6D7A6DC-95BC-ADB7-541E-B47E888BE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>
            <a:extLst>
              <a:ext uri="{FF2B5EF4-FFF2-40B4-BE49-F238E27FC236}">
                <a16:creationId xmlns:a16="http://schemas.microsoft.com/office/drawing/2014/main" id="{C30427BC-1EB2-A50E-7CB0-DA695C0520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 dirty="0"/>
          </a:p>
        </p:txBody>
      </p:sp>
      <p:sp>
        <p:nvSpPr>
          <p:cNvPr id="176" name="Google Shape;176;p6:notes">
            <a:extLst>
              <a:ext uri="{FF2B5EF4-FFF2-40B4-BE49-F238E27FC236}">
                <a16:creationId xmlns:a16="http://schemas.microsoft.com/office/drawing/2014/main" id="{16EACE41-6B26-8ECD-71C1-BA55F9CB9AA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3187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2AEBA33B-EA71-CB0F-A756-7071BED23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>
            <a:extLst>
              <a:ext uri="{FF2B5EF4-FFF2-40B4-BE49-F238E27FC236}">
                <a16:creationId xmlns:a16="http://schemas.microsoft.com/office/drawing/2014/main" id="{652D8E2D-7E9E-0348-BACB-BE1CA65D94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/>
          </a:p>
        </p:txBody>
      </p:sp>
      <p:sp>
        <p:nvSpPr>
          <p:cNvPr id="84" name="Google Shape;84;p1:notes">
            <a:extLst>
              <a:ext uri="{FF2B5EF4-FFF2-40B4-BE49-F238E27FC236}">
                <a16:creationId xmlns:a16="http://schemas.microsoft.com/office/drawing/2014/main" id="{50DC3CB4-45D7-6FA2-6473-D84432D6504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08196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1D2DB38-1CBE-0E1D-E1CD-C8E62E17A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>
            <a:extLst>
              <a:ext uri="{FF2B5EF4-FFF2-40B4-BE49-F238E27FC236}">
                <a16:creationId xmlns:a16="http://schemas.microsoft.com/office/drawing/2014/main" id="{A2B53EC9-95B2-D657-DC24-2CC0B788DE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 dirty="0"/>
          </a:p>
        </p:txBody>
      </p:sp>
      <p:sp>
        <p:nvSpPr>
          <p:cNvPr id="176" name="Google Shape;176;p6:notes">
            <a:extLst>
              <a:ext uri="{FF2B5EF4-FFF2-40B4-BE49-F238E27FC236}">
                <a16:creationId xmlns:a16="http://schemas.microsoft.com/office/drawing/2014/main" id="{A7715B0C-F97C-5048-74A8-3F62D03937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44286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6E6C4949-9540-7385-DC77-FDCA01664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>
            <a:extLst>
              <a:ext uri="{FF2B5EF4-FFF2-40B4-BE49-F238E27FC236}">
                <a16:creationId xmlns:a16="http://schemas.microsoft.com/office/drawing/2014/main" id="{2CC73323-D599-0DE6-7A8A-89A8A5B997F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/>
          </a:p>
        </p:txBody>
      </p:sp>
      <p:sp>
        <p:nvSpPr>
          <p:cNvPr id="84" name="Google Shape;84;p1:notes">
            <a:extLst>
              <a:ext uri="{FF2B5EF4-FFF2-40B4-BE49-F238E27FC236}">
                <a16:creationId xmlns:a16="http://schemas.microsoft.com/office/drawing/2014/main" id="{0022405A-178A-FFDA-78F7-D712C262CFE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4946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6C1067B-846A-C9D4-9EA9-6A4F367AC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>
            <a:extLst>
              <a:ext uri="{FF2B5EF4-FFF2-40B4-BE49-F238E27FC236}">
                <a16:creationId xmlns:a16="http://schemas.microsoft.com/office/drawing/2014/main" id="{E445724D-0229-90D7-B871-8910616DF4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/>
          </a:p>
        </p:txBody>
      </p:sp>
      <p:sp>
        <p:nvSpPr>
          <p:cNvPr id="176" name="Google Shape;176;p6:notes">
            <a:extLst>
              <a:ext uri="{FF2B5EF4-FFF2-40B4-BE49-F238E27FC236}">
                <a16:creationId xmlns:a16="http://schemas.microsoft.com/office/drawing/2014/main" id="{72E25A2A-CAEB-4167-A265-73E2BC14226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62685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2996A2A9-4A91-5863-28AF-73A5184EF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>
            <a:extLst>
              <a:ext uri="{FF2B5EF4-FFF2-40B4-BE49-F238E27FC236}">
                <a16:creationId xmlns:a16="http://schemas.microsoft.com/office/drawing/2014/main" id="{4BEBC770-46ED-2D1E-6286-0E95363849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/>
          </a:p>
        </p:txBody>
      </p:sp>
      <p:sp>
        <p:nvSpPr>
          <p:cNvPr id="176" name="Google Shape;176;p6:notes">
            <a:extLst>
              <a:ext uri="{FF2B5EF4-FFF2-40B4-BE49-F238E27FC236}">
                <a16:creationId xmlns:a16="http://schemas.microsoft.com/office/drawing/2014/main" id="{74AE94EE-ABD5-E2B2-A783-89AE7CCB38C3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6358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A05396D-A289-643B-ADED-381358123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>
            <a:extLst>
              <a:ext uri="{FF2B5EF4-FFF2-40B4-BE49-F238E27FC236}">
                <a16:creationId xmlns:a16="http://schemas.microsoft.com/office/drawing/2014/main" id="{1F533B1C-A943-1471-0725-4EFB69859C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/>
          </a:p>
        </p:txBody>
      </p:sp>
      <p:sp>
        <p:nvSpPr>
          <p:cNvPr id="84" name="Google Shape;84;p1:notes">
            <a:extLst>
              <a:ext uri="{FF2B5EF4-FFF2-40B4-BE49-F238E27FC236}">
                <a16:creationId xmlns:a16="http://schemas.microsoft.com/office/drawing/2014/main" id="{C7754BF6-FFB2-5353-DDEC-FD7D46EDD8EF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27967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10CFE5A-498A-F333-932B-2EAB3A679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>
            <a:extLst>
              <a:ext uri="{FF2B5EF4-FFF2-40B4-BE49-F238E27FC236}">
                <a16:creationId xmlns:a16="http://schemas.microsoft.com/office/drawing/2014/main" id="{CC294DF6-DADF-7ED1-B245-77D8FCAD87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/>
          </a:p>
        </p:txBody>
      </p:sp>
      <p:sp>
        <p:nvSpPr>
          <p:cNvPr id="84" name="Google Shape;84;p1:notes">
            <a:extLst>
              <a:ext uri="{FF2B5EF4-FFF2-40B4-BE49-F238E27FC236}">
                <a16:creationId xmlns:a16="http://schemas.microsoft.com/office/drawing/2014/main" id="{F1DA02D1-5BBF-B992-C5BC-6952C8E97EE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27553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B606A21-D8A8-9602-2CB9-969E42345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>
            <a:extLst>
              <a:ext uri="{FF2B5EF4-FFF2-40B4-BE49-F238E27FC236}">
                <a16:creationId xmlns:a16="http://schemas.microsoft.com/office/drawing/2014/main" id="{80575951-BC3D-6516-5EBB-03D072DD99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/>
          </a:p>
        </p:txBody>
      </p:sp>
      <p:sp>
        <p:nvSpPr>
          <p:cNvPr id="84" name="Google Shape;84;p1:notes">
            <a:extLst>
              <a:ext uri="{FF2B5EF4-FFF2-40B4-BE49-F238E27FC236}">
                <a16:creationId xmlns:a16="http://schemas.microsoft.com/office/drawing/2014/main" id="{56CBC757-AD7E-3CDF-A40F-6C74C95650F0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3832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/>
          </a:p>
        </p:txBody>
      </p:sp>
      <p:sp>
        <p:nvSpPr>
          <p:cNvPr id="176" name="Google Shape;176;p6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2996A2A9-4A91-5863-28AF-73A5184EF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>
            <a:extLst>
              <a:ext uri="{FF2B5EF4-FFF2-40B4-BE49-F238E27FC236}">
                <a16:creationId xmlns:a16="http://schemas.microsoft.com/office/drawing/2014/main" id="{4BEBC770-46ED-2D1E-6286-0E95363849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/>
          </a:p>
        </p:txBody>
      </p:sp>
      <p:sp>
        <p:nvSpPr>
          <p:cNvPr id="176" name="Google Shape;176;p6:notes">
            <a:extLst>
              <a:ext uri="{FF2B5EF4-FFF2-40B4-BE49-F238E27FC236}">
                <a16:creationId xmlns:a16="http://schemas.microsoft.com/office/drawing/2014/main" id="{74AE94EE-ABD5-E2B2-A783-89AE7CCB38C3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47202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7459564-E7F3-E5A8-2FE7-B72C24976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>
            <a:extLst>
              <a:ext uri="{FF2B5EF4-FFF2-40B4-BE49-F238E27FC236}">
                <a16:creationId xmlns:a16="http://schemas.microsoft.com/office/drawing/2014/main" id="{72BD4B59-F898-5F19-F655-D55CC70D60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/>
          </a:p>
        </p:txBody>
      </p:sp>
      <p:sp>
        <p:nvSpPr>
          <p:cNvPr id="176" name="Google Shape;176;p6:notes">
            <a:extLst>
              <a:ext uri="{FF2B5EF4-FFF2-40B4-BE49-F238E27FC236}">
                <a16:creationId xmlns:a16="http://schemas.microsoft.com/office/drawing/2014/main" id="{9221F58A-CC4B-FDEC-2E0E-2A2B2A3F412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2499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9C5969A-F631-6FAF-E065-A25EACB8B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>
            <a:extLst>
              <a:ext uri="{FF2B5EF4-FFF2-40B4-BE49-F238E27FC236}">
                <a16:creationId xmlns:a16="http://schemas.microsoft.com/office/drawing/2014/main" id="{6DF0DDF4-9D76-56DF-298F-235BDC68DE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/>
          </a:p>
        </p:txBody>
      </p:sp>
      <p:sp>
        <p:nvSpPr>
          <p:cNvPr id="176" name="Google Shape;176;p6:notes">
            <a:extLst>
              <a:ext uri="{FF2B5EF4-FFF2-40B4-BE49-F238E27FC236}">
                <a16:creationId xmlns:a16="http://schemas.microsoft.com/office/drawing/2014/main" id="{2E6E088F-7ADE-8348-884B-9909E1C8A1E8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1436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DF9BE8D-8F80-9F42-8E1A-82D3807C1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>
            <a:extLst>
              <a:ext uri="{FF2B5EF4-FFF2-40B4-BE49-F238E27FC236}">
                <a16:creationId xmlns:a16="http://schemas.microsoft.com/office/drawing/2014/main" id="{84AF22BE-85CF-72EC-2E18-1666738E04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o-KR" altLang="en-US"/>
          </a:p>
        </p:txBody>
      </p:sp>
      <p:sp>
        <p:nvSpPr>
          <p:cNvPr id="176" name="Google Shape;176;p6:notes">
            <a:extLst>
              <a:ext uri="{FF2B5EF4-FFF2-40B4-BE49-F238E27FC236}">
                <a16:creationId xmlns:a16="http://schemas.microsoft.com/office/drawing/2014/main" id="{9E22E80A-F2C7-0F93-E019-A78DA0260CB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5774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bg>
      <p:bgPr>
        <a:solidFill>
          <a:srgbClr val="FFE9C9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90772" y="-51062"/>
            <a:ext cx="18469546" cy="1038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10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10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slide" Target="slide1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9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 descr="스크린샷, 어둠, 자연, 달이(가) 표시된 사진&#10;&#10;자동 생성된 설명">
            <a:extLst>
              <a:ext uri="{FF2B5EF4-FFF2-40B4-BE49-F238E27FC236}">
                <a16:creationId xmlns:a16="http://schemas.microsoft.com/office/drawing/2014/main" id="{CB7BFAE1-C131-89B9-EECB-430E24F413B4}"/>
              </a:ext>
            </a:extLst>
          </p:cNvPr>
          <p:cNvPicPr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 rot="17100000">
            <a:off x="2275824" y="-2240677"/>
            <a:ext cx="13736352" cy="13994310"/>
          </a:xfrm>
          <a:prstGeom prst="rect">
            <a:avLst/>
          </a:prstGeom>
        </p:spPr>
      </p:pic>
      <p:sp>
        <p:nvSpPr>
          <p:cNvPr id="95" name="Google Shape;95;p14"/>
          <p:cNvSpPr txBox="1"/>
          <p:nvPr/>
        </p:nvSpPr>
        <p:spPr>
          <a:xfrm>
            <a:off x="-922633" y="6176274"/>
            <a:ext cx="20171368" cy="90037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5400" dirty="0">
                <a:solidFill>
                  <a:srgbClr val="B76D2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- </a:t>
            </a:r>
            <a:r>
              <a:rPr lang="ko-KR" altLang="en-US" sz="5400" dirty="0">
                <a:solidFill>
                  <a:srgbClr val="B76D2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옛날 사람들이 사용한 경대는 어떠한 걸까요</a:t>
            </a:r>
            <a:r>
              <a:rPr lang="en-US" altLang="ko-KR" sz="5400" dirty="0">
                <a:solidFill>
                  <a:srgbClr val="B76D2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? -</a:t>
            </a:r>
            <a:endParaRPr lang="en-US" sz="5400" dirty="0">
              <a:solidFill>
                <a:srgbClr val="B76D2F"/>
              </a:solidFill>
              <a:latin typeface="온글잎 밑미 Regular" panose="02000503000000000000" pitchFamily="2" charset="-127"/>
              <a:ea typeface="온글잎 밑미 Regular" panose="02000503000000000000" pitchFamily="2" charset="-127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3807966" y="2943652"/>
            <a:ext cx="10672069" cy="12005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7200" b="1" dirty="0">
                <a:solidFill>
                  <a:srgbClr val="77471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  <a:sym typeface="Merriweather"/>
              </a:rPr>
              <a:t>자개공예 나전칠기</a:t>
            </a:r>
            <a:endParaRPr lang="en-US" sz="7200" dirty="0">
              <a:solidFill>
                <a:srgbClr val="77471F"/>
              </a:solidFill>
              <a:latin typeface="온글잎 밑미 Regular" panose="02000503000000000000" pitchFamily="2" charset="-127"/>
              <a:ea typeface="온글잎 밑미 Regular" panose="02000503000000000000" pitchFamily="2" charset="-127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-941685" y="3991790"/>
            <a:ext cx="20171370" cy="210089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0" b="1" i="0" u="none" strike="noStrike" cap="none" dirty="0">
                <a:solidFill>
                  <a:srgbClr val="311D0D"/>
                </a:solidFill>
                <a:effectLst/>
                <a:latin typeface="메이플스토리" panose="02000300000000000000" pitchFamily="2" charset="-127"/>
                <a:ea typeface="메이플스토리" panose="02000300000000000000" pitchFamily="2" charset="-127"/>
                <a:cs typeface="Merriweather"/>
                <a:sym typeface="Merriweather"/>
              </a:rPr>
              <a:t>DIY </a:t>
            </a:r>
            <a:r>
              <a:rPr lang="ko-KR" altLang="en-US" sz="12000" b="1" i="0" u="none" strike="noStrike" cap="none" dirty="0">
                <a:solidFill>
                  <a:srgbClr val="311D0D"/>
                </a:solidFill>
                <a:effectLst/>
                <a:latin typeface="메이플스토리" panose="02000300000000000000" pitchFamily="2" charset="-127"/>
                <a:ea typeface="메이플스토리" panose="02000300000000000000" pitchFamily="2" charset="-127"/>
                <a:cs typeface="Merriweather"/>
                <a:sym typeface="Merriweather"/>
              </a:rPr>
              <a:t>전통 경대 만들기</a:t>
            </a:r>
            <a:endParaRPr lang="en-US" sz="12000" dirty="0">
              <a:solidFill>
                <a:srgbClr val="311D0D"/>
              </a:solidFill>
              <a:effectLst/>
              <a:latin typeface="메이플스토리" panose="02000300000000000000" pitchFamily="2" charset="-127"/>
              <a:ea typeface="메이플스토리" panose="02000300000000000000" pitchFamily="2" charset="-127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BEB0A22B-A926-259B-95B3-3C1D0014C4E6}"/>
              </a:ext>
            </a:extLst>
          </p:cNvPr>
          <p:cNvGrpSpPr/>
          <p:nvPr/>
        </p:nvGrpSpPr>
        <p:grpSpPr>
          <a:xfrm>
            <a:off x="238558" y="271462"/>
            <a:ext cx="17744209" cy="9744076"/>
            <a:chOff x="238558" y="271462"/>
            <a:chExt cx="17744209" cy="9744076"/>
          </a:xfrm>
        </p:grpSpPr>
        <p:cxnSp>
          <p:nvCxnSpPr>
            <p:cNvPr id="30" name="직선 연결선 29">
              <a:extLst>
                <a:ext uri="{FF2B5EF4-FFF2-40B4-BE49-F238E27FC236}">
                  <a16:creationId xmlns:a16="http://schemas.microsoft.com/office/drawing/2014/main" id="{3FB38324-7D2D-226E-B520-03A1AB475477}"/>
                </a:ext>
              </a:extLst>
            </p:cNvPr>
            <p:cNvCxnSpPr>
              <a:cxnSpLocks/>
            </p:cNvCxnSpPr>
            <p:nvPr/>
          </p:nvCxnSpPr>
          <p:spPr>
            <a:xfrm>
              <a:off x="17680348" y="1085850"/>
              <a:ext cx="0" cy="8115300"/>
            </a:xfrm>
            <a:prstGeom prst="line">
              <a:avLst/>
            </a:prstGeom>
            <a:ln w="28575">
              <a:solidFill>
                <a:srgbClr val="7747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5FBEE89C-424D-C98D-727F-6C2E092E61A1}"/>
                </a:ext>
              </a:extLst>
            </p:cNvPr>
            <p:cNvGrpSpPr/>
            <p:nvPr/>
          </p:nvGrpSpPr>
          <p:grpSpPr>
            <a:xfrm>
              <a:off x="238558" y="271462"/>
              <a:ext cx="17744209" cy="9744076"/>
              <a:chOff x="238558" y="271462"/>
              <a:chExt cx="17744209" cy="9744076"/>
            </a:xfrm>
          </p:grpSpPr>
          <p:pic>
            <p:nvPicPr>
              <p:cNvPr id="24" name="그림 23">
                <a:extLst>
                  <a:ext uri="{FF2B5EF4-FFF2-40B4-BE49-F238E27FC236}">
                    <a16:creationId xmlns:a16="http://schemas.microsoft.com/office/drawing/2014/main" id="{4792CE52-ACEF-C6F3-5DDE-8889FA47B8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8558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25" name="그림 24">
                <a:extLst>
                  <a:ext uri="{FF2B5EF4-FFF2-40B4-BE49-F238E27FC236}">
                    <a16:creationId xmlns:a16="http://schemas.microsoft.com/office/drawing/2014/main" id="{08C09476-BFC7-49FD-7D13-84336C9AB1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377929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26" name="그림 25">
                <a:extLst>
                  <a:ext uri="{FF2B5EF4-FFF2-40B4-BE49-F238E27FC236}">
                    <a16:creationId xmlns:a16="http://schemas.microsoft.com/office/drawing/2014/main" id="{AF5A8840-A6D4-D4D5-E19D-A036827339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8558" y="9410700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27" name="그림 26">
                <a:extLst>
                  <a:ext uri="{FF2B5EF4-FFF2-40B4-BE49-F238E27FC236}">
                    <a16:creationId xmlns:a16="http://schemas.microsoft.com/office/drawing/2014/main" id="{09ACA82B-FBBD-DF32-B4F2-1E197C4521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377929" y="9410700"/>
                <a:ext cx="604838" cy="604838"/>
              </a:xfrm>
              <a:prstGeom prst="rect">
                <a:avLst/>
              </a:prstGeom>
            </p:spPr>
          </p:pic>
          <p:cxnSp>
            <p:nvCxnSpPr>
              <p:cNvPr id="29" name="직선 연결선 28">
                <a:extLst>
                  <a:ext uri="{FF2B5EF4-FFF2-40B4-BE49-F238E27FC236}">
                    <a16:creationId xmlns:a16="http://schemas.microsoft.com/office/drawing/2014/main" id="{934336BF-2A3C-1142-E5E1-664A74C842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0977" y="1085850"/>
                <a:ext cx="0" cy="811530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직선 연결선 30">
                <a:extLst>
                  <a:ext uri="{FF2B5EF4-FFF2-40B4-BE49-F238E27FC236}">
                    <a16:creationId xmlns:a16="http://schemas.microsoft.com/office/drawing/2014/main" id="{6DFB4A11-F8C4-8502-B9D7-875B2F915A9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573881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직선 연결선 34">
                <a:extLst>
                  <a:ext uri="{FF2B5EF4-FFF2-40B4-BE49-F238E27FC236}">
                    <a16:creationId xmlns:a16="http://schemas.microsoft.com/office/drawing/2014/main" id="{925D7681-E867-B45E-01EE-E6FDAB97E77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9713119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187C8-7868-AFA4-98A0-53A8B1486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8B022B7B-81BC-C111-C756-36E03C141A6E}"/>
              </a:ext>
            </a:extLst>
          </p:cNvPr>
          <p:cNvGrpSpPr/>
          <p:nvPr/>
        </p:nvGrpSpPr>
        <p:grpSpPr>
          <a:xfrm>
            <a:off x="-6841965" y="-2692108"/>
            <a:ext cx="16747777" cy="15531120"/>
            <a:chOff x="3110879" y="-743403"/>
            <a:chExt cx="12502455" cy="11967674"/>
          </a:xfrm>
        </p:grpSpPr>
        <p:pic>
          <p:nvPicPr>
            <p:cNvPr id="7" name="그림 6" descr="스크린샷, 어둠, 자연, 달이(가) 표시된 사진&#10;&#10;자동 생성된 설명">
              <a:extLst>
                <a:ext uri="{FF2B5EF4-FFF2-40B4-BE49-F238E27FC236}">
                  <a16:creationId xmlns:a16="http://schemas.microsoft.com/office/drawing/2014/main" id="{431F219B-BC42-C052-D557-E3D1F555A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4145234" y="-743403"/>
              <a:ext cx="11468100" cy="11683464"/>
            </a:xfrm>
            <a:prstGeom prst="rect">
              <a:avLst/>
            </a:prstGeom>
          </p:spPr>
        </p:pic>
        <p:pic>
          <p:nvPicPr>
            <p:cNvPr id="9" name="그림 8" descr="스크린샷, 어둠, 자연, 달이(가) 표시된 사진&#10;&#10;자동 생성된 설명">
              <a:extLst>
                <a:ext uri="{FF2B5EF4-FFF2-40B4-BE49-F238E27FC236}">
                  <a16:creationId xmlns:a16="http://schemas.microsoft.com/office/drawing/2014/main" id="{8087C46C-D7FF-6FF3-4F83-7256583EC3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5000"/>
            </a:blip>
            <a:stretch>
              <a:fillRect/>
            </a:stretch>
          </p:blipFill>
          <p:spPr>
            <a:xfrm rot="9000000">
              <a:off x="3110879" y="2378369"/>
              <a:ext cx="8682844" cy="8845902"/>
            </a:xfrm>
            <a:prstGeom prst="rect">
              <a:avLst/>
            </a:prstGeom>
          </p:spPr>
        </p:pic>
      </p:grpSp>
      <p:pic>
        <p:nvPicPr>
          <p:cNvPr id="18" name="그림 17" descr="블랙, 어둠이(가) 표시된 사진&#10;&#10;자동 생성된 설명">
            <a:extLst>
              <a:ext uri="{FF2B5EF4-FFF2-40B4-BE49-F238E27FC236}">
                <a16:creationId xmlns:a16="http://schemas.microsoft.com/office/drawing/2014/main" id="{C93D4293-90D3-701A-C905-D2734B420A1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A7E3ED">
                <a:tint val="45000"/>
                <a:satMod val="400000"/>
              </a:srgbClr>
            </a:duotone>
            <a:alphaModFix amt="35000"/>
          </a:blip>
          <a:stretch>
            <a:fillRect/>
          </a:stretch>
        </p:blipFill>
        <p:spPr>
          <a:xfrm>
            <a:off x="7162367" y="5077548"/>
            <a:ext cx="10820400" cy="272001"/>
          </a:xfrm>
          <a:prstGeom prst="rect">
            <a:avLst/>
          </a:prstGeom>
        </p:spPr>
      </p:pic>
      <p:sp>
        <p:nvSpPr>
          <p:cNvPr id="21" name="Google Shape;96;p14">
            <a:extLst>
              <a:ext uri="{FF2B5EF4-FFF2-40B4-BE49-F238E27FC236}">
                <a16:creationId xmlns:a16="http://schemas.microsoft.com/office/drawing/2014/main" id="{1327928A-6C44-6E70-AC66-D239F1AC6451}"/>
              </a:ext>
            </a:extLst>
          </p:cNvPr>
          <p:cNvSpPr txBox="1"/>
          <p:nvPr/>
        </p:nvSpPr>
        <p:spPr>
          <a:xfrm>
            <a:off x="7219516" y="3803354"/>
            <a:ext cx="9864974" cy="126053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72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자개와 나전 대해 알아보기</a:t>
            </a:r>
            <a:endParaRPr lang="en-US" altLang="ko-KR" sz="7200" b="1" dirty="0">
              <a:solidFill>
                <a:srgbClr val="311D0D"/>
              </a:solidFill>
              <a:latin typeface="메이플스토리" panose="02000300000000000000" pitchFamily="2" charset="-127"/>
              <a:ea typeface="메이플스토리" panose="02000300000000000000" pitchFamily="2" charset="-127"/>
            </a:endParaRPr>
          </a:p>
        </p:txBody>
      </p:sp>
      <p:sp>
        <p:nvSpPr>
          <p:cNvPr id="2" name="Google Shape;96;p14">
            <a:extLst>
              <a:ext uri="{FF2B5EF4-FFF2-40B4-BE49-F238E27FC236}">
                <a16:creationId xmlns:a16="http://schemas.microsoft.com/office/drawing/2014/main" id="{DA7D45F1-98E7-2462-2624-85B467D08A3A}"/>
              </a:ext>
            </a:extLst>
          </p:cNvPr>
          <p:cNvSpPr txBox="1"/>
          <p:nvPr/>
        </p:nvSpPr>
        <p:spPr>
          <a:xfrm>
            <a:off x="7314766" y="5213548"/>
            <a:ext cx="9864974" cy="21083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6000" dirty="0">
                <a:solidFill>
                  <a:srgbClr val="77471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나전 이란 무엇인가요</a:t>
            </a:r>
            <a:r>
              <a:rPr lang="en-US" altLang="ko-KR" sz="6000" dirty="0">
                <a:solidFill>
                  <a:srgbClr val="77471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?</a:t>
            </a:r>
          </a:p>
          <a:p>
            <a:pPr algn="r">
              <a:lnSpc>
                <a:spcPct val="119979"/>
              </a:lnSpc>
              <a:defRPr/>
            </a:pPr>
            <a:r>
              <a:rPr lang="ko-KR" altLang="en-US" sz="6000" dirty="0">
                <a:solidFill>
                  <a:srgbClr val="77471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자개 란 무엇인가요</a:t>
            </a:r>
            <a:r>
              <a:rPr lang="en-US" altLang="ko-KR" sz="6000" dirty="0">
                <a:solidFill>
                  <a:srgbClr val="77471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?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E7C6518A-E5CF-EDCA-5DE2-A2B884DC1C87}"/>
              </a:ext>
            </a:extLst>
          </p:cNvPr>
          <p:cNvGrpSpPr/>
          <p:nvPr/>
        </p:nvGrpSpPr>
        <p:grpSpPr>
          <a:xfrm>
            <a:off x="3402175" y="271462"/>
            <a:ext cx="14580592" cy="9774318"/>
            <a:chOff x="3402175" y="271462"/>
            <a:chExt cx="14580592" cy="9774318"/>
          </a:xfrm>
        </p:grpSpPr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972E358E-3DF2-6218-20FC-530233FFC92A}"/>
                </a:ext>
              </a:extLst>
            </p:cNvPr>
            <p:cNvCxnSpPr>
              <a:cxnSpLocks/>
            </p:cNvCxnSpPr>
            <p:nvPr/>
          </p:nvCxnSpPr>
          <p:spPr>
            <a:xfrm>
              <a:off x="17680348" y="1085850"/>
              <a:ext cx="0" cy="8115300"/>
            </a:xfrm>
            <a:prstGeom prst="line">
              <a:avLst/>
            </a:prstGeom>
            <a:ln w="28575">
              <a:solidFill>
                <a:srgbClr val="7747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D5EE7A25-23A0-073D-7B64-3D4113C99DBE}"/>
                </a:ext>
              </a:extLst>
            </p:cNvPr>
            <p:cNvGrpSpPr/>
            <p:nvPr/>
          </p:nvGrpSpPr>
          <p:grpSpPr>
            <a:xfrm>
              <a:off x="3402175" y="271462"/>
              <a:ext cx="14580592" cy="9774318"/>
              <a:chOff x="3402175" y="271462"/>
              <a:chExt cx="14580592" cy="9774318"/>
            </a:xfrm>
          </p:grpSpPr>
          <p:pic>
            <p:nvPicPr>
              <p:cNvPr id="11" name="그림 10">
                <a:extLst>
                  <a:ext uri="{FF2B5EF4-FFF2-40B4-BE49-F238E27FC236}">
                    <a16:creationId xmlns:a16="http://schemas.microsoft.com/office/drawing/2014/main" id="{E912C099-B564-9B32-FEDA-D8196E6C6A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377929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13" name="그림 12">
                <a:extLst>
                  <a:ext uri="{FF2B5EF4-FFF2-40B4-BE49-F238E27FC236}">
                    <a16:creationId xmlns:a16="http://schemas.microsoft.com/office/drawing/2014/main" id="{D2EA4D77-69E8-6B78-4A31-6D47F2C960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377929" y="9391650"/>
                <a:ext cx="604838" cy="604838"/>
              </a:xfrm>
              <a:prstGeom prst="rect">
                <a:avLst/>
              </a:prstGeom>
            </p:spPr>
          </p:pic>
          <p:cxnSp>
            <p:nvCxnSpPr>
              <p:cNvPr id="15" name="직선 연결선 14">
                <a:extLst>
                  <a:ext uri="{FF2B5EF4-FFF2-40B4-BE49-F238E27FC236}">
                    <a16:creationId xmlns:a16="http://schemas.microsoft.com/office/drawing/2014/main" id="{B9223C18-AE21-A504-C735-6A022EDDC68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198989" y="573881"/>
                <a:ext cx="12984111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직선 연결선 15">
                <a:extLst>
                  <a:ext uri="{FF2B5EF4-FFF2-40B4-BE49-F238E27FC236}">
                    <a16:creationId xmlns:a16="http://schemas.microsoft.com/office/drawing/2014/main" id="{8840EDF9-B067-FCB6-B214-CC72FFC076D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686550" y="9713119"/>
                <a:ext cx="1047750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7" name="그림 16">
                <a:extLst>
                  <a:ext uri="{FF2B5EF4-FFF2-40B4-BE49-F238E27FC236}">
                    <a16:creationId xmlns:a16="http://schemas.microsoft.com/office/drawing/2014/main" id="{DBCCF065-FA4F-3871-51D7-36CC1985FB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02175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19" name="그림 18">
                <a:extLst>
                  <a:ext uri="{FF2B5EF4-FFF2-40B4-BE49-F238E27FC236}">
                    <a16:creationId xmlns:a16="http://schemas.microsoft.com/office/drawing/2014/main" id="{AA2E59E8-BEE8-E8A8-9ED6-F589B3BDF5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95434" y="9380458"/>
                <a:ext cx="665322" cy="665322"/>
              </a:xfrm>
              <a:prstGeom prst="rect">
                <a:avLst/>
              </a:prstGeom>
            </p:spPr>
          </p:pic>
        </p:grp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A6F3DEF6-9154-977E-D2D8-27E12934D3E3}"/>
              </a:ext>
            </a:extLst>
          </p:cNvPr>
          <p:cNvGrpSpPr/>
          <p:nvPr/>
        </p:nvGrpSpPr>
        <p:grpSpPr>
          <a:xfrm>
            <a:off x="-991374" y="1331824"/>
            <a:ext cx="6973074" cy="8198472"/>
            <a:chOff x="-991374" y="1331824"/>
            <a:chExt cx="6973074" cy="8198472"/>
          </a:xfrm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F0BB5E05-9CD6-7006-D54B-96CECDB3CC5E}"/>
                </a:ext>
              </a:extLst>
            </p:cNvPr>
            <p:cNvSpPr/>
            <p:nvPr/>
          </p:nvSpPr>
          <p:spPr>
            <a:xfrm rot="18900000">
              <a:off x="-928374" y="2018798"/>
              <a:ext cx="6906224" cy="63594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41300" dir="27000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4B3BEF64-ED6D-60D9-0074-79642F4DC60A}"/>
                </a:ext>
              </a:extLst>
            </p:cNvPr>
            <p:cNvGrpSpPr/>
            <p:nvPr/>
          </p:nvGrpSpPr>
          <p:grpSpPr>
            <a:xfrm>
              <a:off x="-991374" y="1331824"/>
              <a:ext cx="6973074" cy="8198472"/>
              <a:chOff x="10976776" y="3624214"/>
              <a:chExt cx="5500561" cy="7113910"/>
            </a:xfrm>
          </p:grpSpPr>
          <p:pic>
            <p:nvPicPr>
              <p:cNvPr id="20" name="그림 19">
                <a:extLst>
                  <a:ext uri="{FF2B5EF4-FFF2-40B4-BE49-F238E27FC236}">
                    <a16:creationId xmlns:a16="http://schemas.microsoft.com/office/drawing/2014/main" id="{E8E5C454-3104-2C07-C93E-50D508B38F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4679070">
                <a:off x="9736901" y="4864089"/>
                <a:ext cx="5951399" cy="3471650"/>
              </a:xfrm>
              <a:prstGeom prst="rect">
                <a:avLst/>
              </a:prstGeom>
              <a:effectLst>
                <a:outerShdw blurRad="127000" dist="63500" dir="10800000" algn="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3" name="그림 22">
                <a:extLst>
                  <a:ext uri="{FF2B5EF4-FFF2-40B4-BE49-F238E27FC236}">
                    <a16:creationId xmlns:a16="http://schemas.microsoft.com/office/drawing/2014/main" id="{5F72C36F-5F72-B2A1-85FE-DC05AFAD5F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5985423">
                <a:off x="11504292" y="5765079"/>
                <a:ext cx="6281741" cy="3664349"/>
              </a:xfrm>
              <a:prstGeom prst="rect">
                <a:avLst/>
              </a:prstGeom>
              <a:effectLst>
                <a:outerShdw blurRad="127000" dist="63500" dir="10800000" algn="r" rotWithShape="0">
                  <a:prstClr val="black">
                    <a:alpha val="40000"/>
                  </a:prstClr>
                </a:outerShdw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38735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134430CF-3481-05DB-5CCE-17E5598E4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그림 44" descr="블랙, 어둠이(가) 표시된 사진&#10;&#10;자동 생성된 설명">
            <a:extLst>
              <a:ext uri="{FF2B5EF4-FFF2-40B4-BE49-F238E27FC236}">
                <a16:creationId xmlns:a16="http://schemas.microsoft.com/office/drawing/2014/main" id="{DE4B2D8A-D252-A566-745C-FF16A811F68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A7E3ED">
                <a:tint val="45000"/>
                <a:satMod val="400000"/>
              </a:srgbClr>
            </a:duotone>
            <a:alphaModFix amt="35000"/>
          </a:blip>
          <a:stretch>
            <a:fillRect/>
          </a:stretch>
        </p:blipFill>
        <p:spPr>
          <a:xfrm>
            <a:off x="147928" y="1962803"/>
            <a:ext cx="18368671" cy="395703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49A9B767-C1DA-6631-E771-89FDCE9146A0}"/>
              </a:ext>
            </a:extLst>
          </p:cNvPr>
          <p:cNvSpPr txBox="1"/>
          <p:nvPr/>
        </p:nvSpPr>
        <p:spPr>
          <a:xfrm>
            <a:off x="1074947" y="652576"/>
            <a:ext cx="93059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나전 이란 무엇인가요</a:t>
            </a:r>
            <a:r>
              <a:rPr lang="en-US" altLang="ko-KR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? - </a:t>
            </a:r>
            <a:r>
              <a:rPr lang="ko-KR" altLang="en-US" sz="7200" b="1" dirty="0">
                <a:solidFill>
                  <a:srgbClr val="B76D2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의미</a:t>
            </a:r>
            <a:endParaRPr lang="ko-KR" altLang="en-US" sz="6000" b="1" dirty="0">
              <a:solidFill>
                <a:srgbClr val="B76D2F"/>
              </a:solidFill>
              <a:latin typeface="온글잎 밑미 Regular" panose="02000503000000000000" pitchFamily="2" charset="-127"/>
              <a:ea typeface="온글잎 밑미 Regular" panose="02000503000000000000" pitchFamily="2" charset="-127"/>
            </a:endParaRP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F702B232-3D7E-844E-E55E-374F67D6620F}"/>
              </a:ext>
            </a:extLst>
          </p:cNvPr>
          <p:cNvGrpSpPr/>
          <p:nvPr/>
        </p:nvGrpSpPr>
        <p:grpSpPr>
          <a:xfrm>
            <a:off x="238558" y="271462"/>
            <a:ext cx="17744209" cy="9744076"/>
            <a:chOff x="238558" y="271462"/>
            <a:chExt cx="17744209" cy="9744076"/>
          </a:xfrm>
        </p:grpSpPr>
        <p:cxnSp>
          <p:nvCxnSpPr>
            <p:cNvPr id="50" name="직선 연결선 49">
              <a:extLst>
                <a:ext uri="{FF2B5EF4-FFF2-40B4-BE49-F238E27FC236}">
                  <a16:creationId xmlns:a16="http://schemas.microsoft.com/office/drawing/2014/main" id="{F5B052C7-861A-9FD1-9D6B-ED159A289E72}"/>
                </a:ext>
              </a:extLst>
            </p:cNvPr>
            <p:cNvCxnSpPr>
              <a:cxnSpLocks/>
            </p:cNvCxnSpPr>
            <p:nvPr/>
          </p:nvCxnSpPr>
          <p:spPr>
            <a:xfrm>
              <a:off x="17680348" y="1085850"/>
              <a:ext cx="0" cy="8115300"/>
            </a:xfrm>
            <a:prstGeom prst="line">
              <a:avLst/>
            </a:prstGeom>
            <a:ln w="28575">
              <a:solidFill>
                <a:srgbClr val="7747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75237B1D-45A9-6603-34FF-EC13A6AF470D}"/>
                </a:ext>
              </a:extLst>
            </p:cNvPr>
            <p:cNvGrpSpPr/>
            <p:nvPr/>
          </p:nvGrpSpPr>
          <p:grpSpPr>
            <a:xfrm>
              <a:off x="238558" y="271462"/>
              <a:ext cx="17744209" cy="9744076"/>
              <a:chOff x="238558" y="271462"/>
              <a:chExt cx="17744209" cy="9744076"/>
            </a:xfrm>
          </p:grpSpPr>
          <p:pic>
            <p:nvPicPr>
              <p:cNvPr id="52" name="그림 51">
                <a:extLst>
                  <a:ext uri="{FF2B5EF4-FFF2-40B4-BE49-F238E27FC236}">
                    <a16:creationId xmlns:a16="http://schemas.microsoft.com/office/drawing/2014/main" id="{60F7D515-AE3D-F9A0-7D57-77FC72A8E5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8558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3" name="그림 52">
                <a:extLst>
                  <a:ext uri="{FF2B5EF4-FFF2-40B4-BE49-F238E27FC236}">
                    <a16:creationId xmlns:a16="http://schemas.microsoft.com/office/drawing/2014/main" id="{D554621E-5CE5-F684-E926-2AAFA3585F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377929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4" name="그림 53">
                <a:extLst>
                  <a:ext uri="{FF2B5EF4-FFF2-40B4-BE49-F238E27FC236}">
                    <a16:creationId xmlns:a16="http://schemas.microsoft.com/office/drawing/2014/main" id="{FE5B6E00-F296-A4AA-F5C9-F3BB988202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8558" y="9410700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5" name="그림 54">
                <a:extLst>
                  <a:ext uri="{FF2B5EF4-FFF2-40B4-BE49-F238E27FC236}">
                    <a16:creationId xmlns:a16="http://schemas.microsoft.com/office/drawing/2014/main" id="{28B7D518-934B-A4EB-4362-83A0DA4214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377929" y="9410700"/>
                <a:ext cx="604838" cy="604838"/>
              </a:xfrm>
              <a:prstGeom prst="rect">
                <a:avLst/>
              </a:prstGeom>
            </p:spPr>
          </p:pic>
          <p:cxnSp>
            <p:nvCxnSpPr>
              <p:cNvPr id="56" name="직선 연결선 55">
                <a:extLst>
                  <a:ext uri="{FF2B5EF4-FFF2-40B4-BE49-F238E27FC236}">
                    <a16:creationId xmlns:a16="http://schemas.microsoft.com/office/drawing/2014/main" id="{9EE7FFBE-8568-01AA-4E8C-03D6F51C5A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0977" y="1085850"/>
                <a:ext cx="0" cy="811530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직선 연결선 56">
                <a:extLst>
                  <a:ext uri="{FF2B5EF4-FFF2-40B4-BE49-F238E27FC236}">
                    <a16:creationId xmlns:a16="http://schemas.microsoft.com/office/drawing/2014/main" id="{2BD8552D-9907-A662-8510-97DC723DEB9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573881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직선 연결선 57">
                <a:extLst>
                  <a:ext uri="{FF2B5EF4-FFF2-40B4-BE49-F238E27FC236}">
                    <a16:creationId xmlns:a16="http://schemas.microsoft.com/office/drawing/2014/main" id="{33A4F71A-3D1F-BB04-0E7A-23EE137008D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9713119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07885C9-A410-0CFD-1688-5FAAA80DA25B}"/>
              </a:ext>
            </a:extLst>
          </p:cNvPr>
          <p:cNvGrpSpPr/>
          <p:nvPr/>
        </p:nvGrpSpPr>
        <p:grpSpPr>
          <a:xfrm>
            <a:off x="1380112" y="2319951"/>
            <a:ext cx="15959718" cy="7165962"/>
            <a:chOff x="1380112" y="2319951"/>
            <a:chExt cx="15959718" cy="7165962"/>
          </a:xfrm>
        </p:grpSpPr>
        <p:pic>
          <p:nvPicPr>
            <p:cNvPr id="15" name="그림 14" descr="직사각형, 스크린샷, 프레임, 디자인이(가) 표시된 사진&#10;&#10;자동 생성된 설명">
              <a:extLst>
                <a:ext uri="{FF2B5EF4-FFF2-40B4-BE49-F238E27FC236}">
                  <a16:creationId xmlns:a16="http://schemas.microsoft.com/office/drawing/2014/main" id="{43445F5D-E074-42C1-E247-9E0CD735EE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1581" t="5839" r="19480" b="10343"/>
            <a:stretch/>
          </p:blipFill>
          <p:spPr>
            <a:xfrm>
              <a:off x="1380112" y="2319951"/>
              <a:ext cx="8659238" cy="7165962"/>
            </a:xfrm>
            <a:prstGeom prst="rect">
              <a:avLst/>
            </a:prstGeom>
          </p:spPr>
        </p:pic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4ADAD37E-8B50-E650-DB25-0B202B8E7660}"/>
                </a:ext>
              </a:extLst>
            </p:cNvPr>
            <p:cNvGrpSpPr/>
            <p:nvPr/>
          </p:nvGrpSpPr>
          <p:grpSpPr>
            <a:xfrm>
              <a:off x="2203349" y="3142933"/>
              <a:ext cx="7068057" cy="5641580"/>
              <a:chOff x="1305234" y="2350045"/>
              <a:chExt cx="7774862" cy="5128709"/>
            </a:xfrm>
          </p:grpSpPr>
          <p:sp>
            <p:nvSpPr>
              <p:cNvPr id="5" name="Google Shape;239;p21">
                <a:extLst>
                  <a:ext uri="{FF2B5EF4-FFF2-40B4-BE49-F238E27FC236}">
                    <a16:creationId xmlns:a16="http://schemas.microsoft.com/office/drawing/2014/main" id="{47EF7C71-D98C-DE33-64F6-673C0A87B81F}"/>
                  </a:ext>
                </a:extLst>
              </p:cNvPr>
              <p:cNvSpPr txBox="1"/>
              <p:nvPr/>
            </p:nvSpPr>
            <p:spPr>
              <a:xfrm>
                <a:off x="1543888" y="2350045"/>
                <a:ext cx="6181680" cy="1074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rtl="0">
                  <a:lnSpc>
                    <a:spcPct val="12000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6399" b="1" i="0" u="none" strike="noStrike" cap="none" dirty="0">
                    <a:solidFill>
                      <a:srgbClr val="311D0D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Merriweather"/>
                    <a:sym typeface="Merriweather"/>
                  </a:rPr>
                  <a:t>나전 이란</a:t>
                </a:r>
                <a:r>
                  <a:rPr lang="en-US" altLang="ko-KR" sz="6399" b="1" i="0" u="none" strike="noStrike" cap="none" dirty="0">
                    <a:solidFill>
                      <a:srgbClr val="311D0D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Merriweather"/>
                    <a:sym typeface="Merriweather"/>
                  </a:rPr>
                  <a:t>?</a:t>
                </a:r>
                <a:endParaRPr lang="en-US" b="1" dirty="0">
                  <a:solidFill>
                    <a:srgbClr val="311D0D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</a:endParaRPr>
              </a:p>
            </p:txBody>
          </p:sp>
          <p:cxnSp>
            <p:nvCxnSpPr>
              <p:cNvPr id="6" name="직선 연결선 5">
                <a:extLst>
                  <a:ext uri="{FF2B5EF4-FFF2-40B4-BE49-F238E27FC236}">
                    <a16:creationId xmlns:a16="http://schemas.microsoft.com/office/drawing/2014/main" id="{C4976D5A-6220-01EA-FB60-C0D6F6245C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05234" y="3565802"/>
                <a:ext cx="6420333" cy="0"/>
              </a:xfrm>
              <a:prstGeom prst="line">
                <a:avLst/>
              </a:prstGeom>
              <a:ln w="28575">
                <a:solidFill>
                  <a:srgbClr val="311D0D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" name="Google Shape;240;p21">
                <a:extLst>
                  <a:ext uri="{FF2B5EF4-FFF2-40B4-BE49-F238E27FC236}">
                    <a16:creationId xmlns:a16="http://schemas.microsoft.com/office/drawing/2014/main" id="{08A2B61D-B10E-DAEA-F973-EC48693D2AEC}"/>
                  </a:ext>
                </a:extLst>
              </p:cNvPr>
              <p:cNvSpPr txBox="1"/>
              <p:nvPr/>
            </p:nvSpPr>
            <p:spPr>
              <a:xfrm>
                <a:off x="1563569" y="3810616"/>
                <a:ext cx="7516527" cy="36681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나전은 순 우리말로 </a:t>
                </a:r>
                <a:r>
                  <a:rPr lang="en-US" altLang="ko-KR" sz="4800" b="1" dirty="0">
                    <a:solidFill>
                      <a:srgbClr val="86D8E6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  <a:hlinkClick r:id="rId6" action="ppaction://hlinksldjump"/>
                  </a:rPr>
                  <a:t>‘</a:t>
                </a:r>
                <a:r>
                  <a:rPr lang="ko-KR" altLang="en-US" sz="4800" b="1" dirty="0">
                    <a:solidFill>
                      <a:srgbClr val="86D8E6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  <a:hlinkClick r:id="rId6" action="ppaction://hlinksldjump"/>
                  </a:rPr>
                  <a:t>자개</a:t>
                </a:r>
                <a:r>
                  <a:rPr lang="en-US" altLang="ko-KR" sz="4800" b="1" dirty="0">
                    <a:solidFill>
                      <a:srgbClr val="86D8E6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  <a:hlinkClick r:id="rId6" action="ppaction://hlinksldjump"/>
                  </a:rPr>
                  <a:t>*’</a:t>
                </a:r>
                <a:endParaRPr lang="en-US" altLang="ko-KR" sz="3600" b="1" dirty="0">
                  <a:solidFill>
                    <a:srgbClr val="86D8E6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endParaRP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altLang="ko-KR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endParaRP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전복</a:t>
                </a:r>
                <a:r>
                  <a:rPr lang="en-US" altLang="ko-KR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, </a:t>
                </a: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소라</a:t>
                </a:r>
                <a:r>
                  <a:rPr lang="en-US" altLang="ko-KR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, </a:t>
                </a: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진주 등 광채가 나는</a:t>
                </a:r>
                <a:endParaRPr lang="en-US" altLang="ko-KR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endParaRP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자개 조각을 여러가지 모양으로</a:t>
                </a:r>
                <a:endParaRPr lang="en-US" altLang="ko-KR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endParaRP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박아</a:t>
                </a:r>
                <a:r>
                  <a:rPr lang="en-US" altLang="ko-KR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 </a:t>
                </a: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넣거나 붙여서 장식하는 공예기법을</a:t>
                </a:r>
                <a:r>
                  <a:rPr lang="en-US" altLang="ko-KR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 </a:t>
                </a: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말합니다</a:t>
                </a:r>
                <a:r>
                  <a:rPr lang="en-US" altLang="ko-KR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!</a:t>
                </a:r>
              </a:p>
            </p:txBody>
          </p:sp>
        </p:grp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5F2E42DB-9EE9-0ED0-8F9F-2BE5500ED9C3}"/>
                </a:ext>
              </a:extLst>
            </p:cNvPr>
            <p:cNvGrpSpPr/>
            <p:nvPr/>
          </p:nvGrpSpPr>
          <p:grpSpPr>
            <a:xfrm>
              <a:off x="10315314" y="3618987"/>
              <a:ext cx="7024516" cy="4750000"/>
              <a:chOff x="10315314" y="3618987"/>
              <a:chExt cx="7024516" cy="4750000"/>
            </a:xfrm>
          </p:grpSpPr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28E7D68D-EEA2-4C61-A89B-FE529DD6D951}"/>
                  </a:ext>
                </a:extLst>
              </p:cNvPr>
              <p:cNvSpPr/>
              <p:nvPr/>
            </p:nvSpPr>
            <p:spPr>
              <a:xfrm rot="18900000">
                <a:off x="11376057" y="3618987"/>
                <a:ext cx="4717453" cy="46877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pic>
            <p:nvPicPr>
              <p:cNvPr id="11" name="그림 10">
                <a:extLst>
                  <a:ext uri="{FF2B5EF4-FFF2-40B4-BE49-F238E27FC236}">
                    <a16:creationId xmlns:a16="http://schemas.microsoft.com/office/drawing/2014/main" id="{D4EBDBB5-AADC-9652-D4A4-C5DD4820890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4678" t="29048" r="3394" b="17618"/>
              <a:stretch/>
            </p:blipFill>
            <p:spPr>
              <a:xfrm>
                <a:off x="10315314" y="4293609"/>
                <a:ext cx="7024516" cy="4075378"/>
              </a:xfrm>
              <a:prstGeom prst="rect">
                <a:avLst/>
              </a:prstGeom>
              <a:effectLst>
                <a:outerShdw blurRad="139700" sx="102000" sy="102000" algn="ctr" rotWithShape="0">
                  <a:prstClr val="black">
                    <a:alpha val="20000"/>
                  </a:prstClr>
                </a:outerShdw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276853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134430CF-3481-05DB-5CCE-17E5598E4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 descr="직사각형, 스크린샷, 프레임, 디자인이(가) 표시된 사진&#10;&#10;자동 생성된 설명">
            <a:extLst>
              <a:ext uri="{FF2B5EF4-FFF2-40B4-BE49-F238E27FC236}">
                <a16:creationId xmlns:a16="http://schemas.microsoft.com/office/drawing/2014/main" id="{43445F5D-E074-42C1-E247-9E0CD735EE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81" t="5839" r="19480" b="10343"/>
          <a:stretch/>
        </p:blipFill>
        <p:spPr>
          <a:xfrm>
            <a:off x="1380112" y="2319951"/>
            <a:ext cx="8659238" cy="7165962"/>
          </a:xfrm>
          <a:prstGeom prst="rect">
            <a:avLst/>
          </a:prstGeom>
        </p:spPr>
      </p:pic>
      <p:pic>
        <p:nvPicPr>
          <p:cNvPr id="45" name="그림 44" descr="블랙, 어둠이(가) 표시된 사진&#10;&#10;자동 생성된 설명">
            <a:extLst>
              <a:ext uri="{FF2B5EF4-FFF2-40B4-BE49-F238E27FC236}">
                <a16:creationId xmlns:a16="http://schemas.microsoft.com/office/drawing/2014/main" id="{DE4B2D8A-D252-A566-745C-FF16A811F68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A7E3ED">
                <a:tint val="45000"/>
                <a:satMod val="400000"/>
              </a:srgbClr>
            </a:duotone>
            <a:alphaModFix amt="35000"/>
          </a:blip>
          <a:stretch>
            <a:fillRect/>
          </a:stretch>
        </p:blipFill>
        <p:spPr>
          <a:xfrm>
            <a:off x="147928" y="1962803"/>
            <a:ext cx="18368671" cy="395703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49A9B767-C1DA-6631-E771-89FDCE9146A0}"/>
              </a:ext>
            </a:extLst>
          </p:cNvPr>
          <p:cNvSpPr txBox="1"/>
          <p:nvPr/>
        </p:nvSpPr>
        <p:spPr>
          <a:xfrm>
            <a:off x="1074947" y="652576"/>
            <a:ext cx="93059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자개 란 무엇인가요</a:t>
            </a:r>
            <a:r>
              <a:rPr lang="en-US" altLang="ko-KR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? - </a:t>
            </a:r>
            <a:r>
              <a:rPr lang="ko-KR" altLang="en-US" sz="7200" b="1" dirty="0">
                <a:solidFill>
                  <a:srgbClr val="B76D2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의미</a:t>
            </a:r>
            <a:endParaRPr lang="ko-KR" altLang="en-US" sz="6000" b="1" dirty="0">
              <a:solidFill>
                <a:srgbClr val="B76D2F"/>
              </a:solidFill>
              <a:latin typeface="온글잎 밑미 Regular" panose="02000503000000000000" pitchFamily="2" charset="-127"/>
              <a:ea typeface="온글잎 밑미 Regular" panose="02000503000000000000" pitchFamily="2" charset="-127"/>
            </a:endParaRP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F702B232-3D7E-844E-E55E-374F67D6620F}"/>
              </a:ext>
            </a:extLst>
          </p:cNvPr>
          <p:cNvGrpSpPr/>
          <p:nvPr/>
        </p:nvGrpSpPr>
        <p:grpSpPr>
          <a:xfrm>
            <a:off x="238558" y="271462"/>
            <a:ext cx="17744209" cy="9744076"/>
            <a:chOff x="238558" y="271462"/>
            <a:chExt cx="17744209" cy="9744076"/>
          </a:xfrm>
        </p:grpSpPr>
        <p:cxnSp>
          <p:nvCxnSpPr>
            <p:cNvPr id="50" name="직선 연결선 49">
              <a:extLst>
                <a:ext uri="{FF2B5EF4-FFF2-40B4-BE49-F238E27FC236}">
                  <a16:creationId xmlns:a16="http://schemas.microsoft.com/office/drawing/2014/main" id="{F5B052C7-861A-9FD1-9D6B-ED159A289E72}"/>
                </a:ext>
              </a:extLst>
            </p:cNvPr>
            <p:cNvCxnSpPr>
              <a:cxnSpLocks/>
            </p:cNvCxnSpPr>
            <p:nvPr/>
          </p:nvCxnSpPr>
          <p:spPr>
            <a:xfrm>
              <a:off x="17680348" y="1085850"/>
              <a:ext cx="0" cy="8115300"/>
            </a:xfrm>
            <a:prstGeom prst="line">
              <a:avLst/>
            </a:prstGeom>
            <a:ln w="28575">
              <a:solidFill>
                <a:srgbClr val="7747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75237B1D-45A9-6603-34FF-EC13A6AF470D}"/>
                </a:ext>
              </a:extLst>
            </p:cNvPr>
            <p:cNvGrpSpPr/>
            <p:nvPr/>
          </p:nvGrpSpPr>
          <p:grpSpPr>
            <a:xfrm>
              <a:off x="238558" y="271462"/>
              <a:ext cx="17744209" cy="9744076"/>
              <a:chOff x="238558" y="271462"/>
              <a:chExt cx="17744209" cy="9744076"/>
            </a:xfrm>
          </p:grpSpPr>
          <p:pic>
            <p:nvPicPr>
              <p:cNvPr id="52" name="그림 51">
                <a:extLst>
                  <a:ext uri="{FF2B5EF4-FFF2-40B4-BE49-F238E27FC236}">
                    <a16:creationId xmlns:a16="http://schemas.microsoft.com/office/drawing/2014/main" id="{60F7D515-AE3D-F9A0-7D57-77FC72A8E5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8558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3" name="그림 52">
                <a:extLst>
                  <a:ext uri="{FF2B5EF4-FFF2-40B4-BE49-F238E27FC236}">
                    <a16:creationId xmlns:a16="http://schemas.microsoft.com/office/drawing/2014/main" id="{D554621E-5CE5-F684-E926-2AAFA3585F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377929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4" name="그림 53">
                <a:extLst>
                  <a:ext uri="{FF2B5EF4-FFF2-40B4-BE49-F238E27FC236}">
                    <a16:creationId xmlns:a16="http://schemas.microsoft.com/office/drawing/2014/main" id="{FE5B6E00-F296-A4AA-F5C9-F3BB988202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8558" y="9410700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5" name="그림 54">
                <a:extLst>
                  <a:ext uri="{FF2B5EF4-FFF2-40B4-BE49-F238E27FC236}">
                    <a16:creationId xmlns:a16="http://schemas.microsoft.com/office/drawing/2014/main" id="{28B7D518-934B-A4EB-4362-83A0DA4214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377929" y="9410700"/>
                <a:ext cx="604838" cy="604838"/>
              </a:xfrm>
              <a:prstGeom prst="rect">
                <a:avLst/>
              </a:prstGeom>
            </p:spPr>
          </p:pic>
          <p:cxnSp>
            <p:nvCxnSpPr>
              <p:cNvPr id="56" name="직선 연결선 55">
                <a:extLst>
                  <a:ext uri="{FF2B5EF4-FFF2-40B4-BE49-F238E27FC236}">
                    <a16:creationId xmlns:a16="http://schemas.microsoft.com/office/drawing/2014/main" id="{9EE7FFBE-8568-01AA-4E8C-03D6F51C5A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0977" y="1085850"/>
                <a:ext cx="0" cy="811530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직선 연결선 56">
                <a:extLst>
                  <a:ext uri="{FF2B5EF4-FFF2-40B4-BE49-F238E27FC236}">
                    <a16:creationId xmlns:a16="http://schemas.microsoft.com/office/drawing/2014/main" id="{2BD8552D-9907-A662-8510-97DC723DEB9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573881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직선 연결선 57">
                <a:extLst>
                  <a:ext uri="{FF2B5EF4-FFF2-40B4-BE49-F238E27FC236}">
                    <a16:creationId xmlns:a16="http://schemas.microsoft.com/office/drawing/2014/main" id="{33A4F71A-3D1F-BB04-0E7A-23EE137008D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9713119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4ADAD37E-8B50-E650-DB25-0B202B8E7660}"/>
              </a:ext>
            </a:extLst>
          </p:cNvPr>
          <p:cNvGrpSpPr/>
          <p:nvPr/>
        </p:nvGrpSpPr>
        <p:grpSpPr>
          <a:xfrm>
            <a:off x="2203349" y="3009582"/>
            <a:ext cx="7068057" cy="5971061"/>
            <a:chOff x="1305234" y="2436635"/>
            <a:chExt cx="7774862" cy="5428237"/>
          </a:xfrm>
        </p:grpSpPr>
        <p:sp>
          <p:nvSpPr>
            <p:cNvPr id="5" name="Google Shape;239;p21">
              <a:extLst>
                <a:ext uri="{FF2B5EF4-FFF2-40B4-BE49-F238E27FC236}">
                  <a16:creationId xmlns:a16="http://schemas.microsoft.com/office/drawing/2014/main" id="{47EF7C71-D98C-DE33-64F6-673C0A87B81F}"/>
                </a:ext>
              </a:extLst>
            </p:cNvPr>
            <p:cNvSpPr txBox="1"/>
            <p:nvPr/>
          </p:nvSpPr>
          <p:spPr>
            <a:xfrm>
              <a:off x="1543888" y="2436635"/>
              <a:ext cx="6181680" cy="10743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rtl="0">
                <a:lnSpc>
                  <a:spcPct val="12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6399" b="1" dirty="0">
                  <a:solidFill>
                    <a:srgbClr val="311D0D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Merriweather"/>
                  <a:sym typeface="Merriweather"/>
                </a:rPr>
                <a:t>자개</a:t>
              </a:r>
              <a:r>
                <a:rPr lang="ko-KR" altLang="en-US" sz="6399" b="1" i="0" u="none" strike="noStrike" cap="none" dirty="0">
                  <a:solidFill>
                    <a:srgbClr val="311D0D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Merriweather"/>
                  <a:sym typeface="Merriweather"/>
                </a:rPr>
                <a:t> 란</a:t>
              </a:r>
              <a:r>
                <a:rPr lang="en-US" altLang="ko-KR" sz="6399" b="1" i="0" u="none" strike="noStrike" cap="none" dirty="0">
                  <a:solidFill>
                    <a:srgbClr val="311D0D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Merriweather"/>
                  <a:sym typeface="Merriweather"/>
                </a:rPr>
                <a:t>?</a:t>
              </a:r>
              <a:endParaRPr lang="en-US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endParaRPr>
            </a:p>
          </p:txBody>
        </p:sp>
        <p:cxnSp>
          <p:nvCxnSpPr>
            <p:cNvPr id="6" name="직선 연결선 5">
              <a:extLst>
                <a:ext uri="{FF2B5EF4-FFF2-40B4-BE49-F238E27FC236}">
                  <a16:creationId xmlns:a16="http://schemas.microsoft.com/office/drawing/2014/main" id="{C4976D5A-6220-01EA-FB60-C0D6F6245C13}"/>
                </a:ext>
              </a:extLst>
            </p:cNvPr>
            <p:cNvCxnSpPr>
              <a:cxnSpLocks/>
            </p:cNvCxnSpPr>
            <p:nvPr/>
          </p:nvCxnSpPr>
          <p:spPr>
            <a:xfrm>
              <a:off x="1305234" y="3565802"/>
              <a:ext cx="6420333" cy="0"/>
            </a:xfrm>
            <a:prstGeom prst="line">
              <a:avLst/>
            </a:prstGeom>
            <a:ln w="28575">
              <a:solidFill>
                <a:srgbClr val="311D0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Google Shape;240;p21">
              <a:extLst>
                <a:ext uri="{FF2B5EF4-FFF2-40B4-BE49-F238E27FC236}">
                  <a16:creationId xmlns:a16="http://schemas.microsoft.com/office/drawing/2014/main" id="{08A2B61D-B10E-DAEA-F973-EC48693D2AEC}"/>
                </a:ext>
              </a:extLst>
            </p:cNvPr>
            <p:cNvSpPr txBox="1"/>
            <p:nvPr/>
          </p:nvSpPr>
          <p:spPr>
            <a:xfrm>
              <a:off x="1563569" y="3810616"/>
              <a:ext cx="7516527" cy="40542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rPr>
                <a:t>작은 조개껍질이나 진주 등 보석으로</a:t>
              </a:r>
              <a:r>
                <a:rPr lang="en-US" altLang="ko-KR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rPr>
                <a:t>,</a:t>
              </a:r>
            </a:p>
            <a:p>
              <a:pPr marL="0" marR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rPr>
                <a:t>자연적인 아름다운 광택과 다채로운 색상을 가지고 있답니다</a:t>
              </a:r>
              <a:r>
                <a:rPr lang="en-US" altLang="ko-KR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rPr>
                <a:t>.</a:t>
              </a:r>
            </a:p>
            <a:p>
              <a:pPr marL="0" marR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altLang="ko-KR" sz="3600" dirty="0">
                <a:solidFill>
                  <a:srgbClr val="77471F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  <a:cs typeface="Didact Gothic"/>
                <a:sym typeface="Didact Gothic"/>
              </a:endParaRPr>
            </a:p>
            <a:p>
              <a:pPr marL="0" marR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rPr>
                <a:t>주로 보석이나 예술 작품에 사용되어</a:t>
              </a:r>
              <a:endParaRPr lang="en-US" altLang="ko-KR" sz="3600" dirty="0">
                <a:solidFill>
                  <a:srgbClr val="77471F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  <a:cs typeface="Didact Gothic"/>
                <a:sym typeface="Didact Gothic"/>
              </a:endParaRPr>
            </a:p>
            <a:p>
              <a:pPr marL="0" marR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rPr>
                <a:t>고대 문명 때 </a:t>
              </a:r>
              <a:r>
                <a:rPr lang="ko-KR" altLang="en-US" sz="3600" dirty="0" err="1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rPr>
                <a:t>부터</a:t>
              </a:r>
              <a:r>
                <a:rPr lang="ko-KR" altLang="en-US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rPr>
                <a:t> 귀중한 장식품으로</a:t>
              </a:r>
              <a:endParaRPr lang="en-US" altLang="ko-KR" sz="3600" dirty="0">
                <a:solidFill>
                  <a:srgbClr val="77471F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  <a:cs typeface="Didact Gothic"/>
                <a:sym typeface="Didact Gothic"/>
              </a:endParaRPr>
            </a:p>
            <a:p>
              <a:pPr marL="0" marR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rPr>
                <a:t>사용해왔답니다</a:t>
              </a:r>
              <a:r>
                <a:rPr lang="en-US" altLang="ko-KR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rPr>
                <a:t>.</a:t>
              </a: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D75BE794-3CBA-F8F0-EE49-BCF925902C1F}"/>
              </a:ext>
            </a:extLst>
          </p:cNvPr>
          <p:cNvGrpSpPr/>
          <p:nvPr/>
        </p:nvGrpSpPr>
        <p:grpSpPr>
          <a:xfrm>
            <a:off x="11354705" y="3329277"/>
            <a:ext cx="4806674" cy="5651366"/>
            <a:chOff x="-991374" y="1331824"/>
            <a:chExt cx="6973074" cy="8198472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28E7D68D-EEA2-4C61-A89B-FE529DD6D951}"/>
                </a:ext>
              </a:extLst>
            </p:cNvPr>
            <p:cNvSpPr/>
            <p:nvPr/>
          </p:nvSpPr>
          <p:spPr>
            <a:xfrm rot="18900000">
              <a:off x="-928374" y="2018798"/>
              <a:ext cx="6906224" cy="63594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41300" dir="27000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10AB7A90-B691-69B6-263F-2526311ABAD2}"/>
                </a:ext>
              </a:extLst>
            </p:cNvPr>
            <p:cNvGrpSpPr/>
            <p:nvPr/>
          </p:nvGrpSpPr>
          <p:grpSpPr>
            <a:xfrm>
              <a:off x="-991374" y="1331824"/>
              <a:ext cx="6973074" cy="8198472"/>
              <a:chOff x="10976776" y="3624214"/>
              <a:chExt cx="5500561" cy="7113910"/>
            </a:xfrm>
          </p:grpSpPr>
          <p:pic>
            <p:nvPicPr>
              <p:cNvPr id="25" name="그림 24">
                <a:extLst>
                  <a:ext uri="{FF2B5EF4-FFF2-40B4-BE49-F238E27FC236}">
                    <a16:creationId xmlns:a16="http://schemas.microsoft.com/office/drawing/2014/main" id="{BFB61CCF-E7A9-B292-7F72-D8767F036C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4679070">
                <a:off x="9736901" y="4864089"/>
                <a:ext cx="5951399" cy="3471650"/>
              </a:xfrm>
              <a:prstGeom prst="rect">
                <a:avLst/>
              </a:prstGeom>
              <a:effectLst>
                <a:outerShdw blurRad="127000" dist="63500" dir="10800000" algn="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6" name="그림 25">
                <a:extLst>
                  <a:ext uri="{FF2B5EF4-FFF2-40B4-BE49-F238E27FC236}">
                    <a16:creationId xmlns:a16="http://schemas.microsoft.com/office/drawing/2014/main" id="{3771B61C-3532-52C1-E3DE-6B71E71999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5985423">
                <a:off x="11504292" y="5765079"/>
                <a:ext cx="6281741" cy="3664349"/>
              </a:xfrm>
              <a:prstGeom prst="rect">
                <a:avLst/>
              </a:prstGeom>
              <a:effectLst>
                <a:outerShdw blurRad="127000" dist="63500" dir="10800000" algn="r" rotWithShape="0">
                  <a:prstClr val="black">
                    <a:alpha val="40000"/>
                  </a:prstClr>
                </a:outerShdw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964239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627AA-3F96-D103-FF48-76B2CE2B3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3454717E-B75B-1A9E-96E9-EB8C2DEE8C97}"/>
              </a:ext>
            </a:extLst>
          </p:cNvPr>
          <p:cNvGrpSpPr/>
          <p:nvPr/>
        </p:nvGrpSpPr>
        <p:grpSpPr>
          <a:xfrm>
            <a:off x="-6836861" y="-2695802"/>
            <a:ext cx="16747777" cy="15531120"/>
            <a:chOff x="3110879" y="-743403"/>
            <a:chExt cx="12502455" cy="11967674"/>
          </a:xfrm>
        </p:grpSpPr>
        <p:pic>
          <p:nvPicPr>
            <p:cNvPr id="7" name="그림 6" descr="스크린샷, 어둠, 자연, 달이(가) 표시된 사진&#10;&#10;자동 생성된 설명">
              <a:extLst>
                <a:ext uri="{FF2B5EF4-FFF2-40B4-BE49-F238E27FC236}">
                  <a16:creationId xmlns:a16="http://schemas.microsoft.com/office/drawing/2014/main" id="{9E696F42-CE98-48C8-ED51-45140A1BF2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4145234" y="-743403"/>
              <a:ext cx="11468100" cy="11683464"/>
            </a:xfrm>
            <a:prstGeom prst="rect">
              <a:avLst/>
            </a:prstGeom>
          </p:spPr>
        </p:pic>
        <p:pic>
          <p:nvPicPr>
            <p:cNvPr id="9" name="그림 8" descr="스크린샷, 어둠, 자연, 달이(가) 표시된 사진&#10;&#10;자동 생성된 설명">
              <a:extLst>
                <a:ext uri="{FF2B5EF4-FFF2-40B4-BE49-F238E27FC236}">
                  <a16:creationId xmlns:a16="http://schemas.microsoft.com/office/drawing/2014/main" id="{E28877A5-A73A-58FA-3C6C-392F8E1E25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5000"/>
            </a:blip>
            <a:stretch>
              <a:fillRect/>
            </a:stretch>
          </p:blipFill>
          <p:spPr>
            <a:xfrm rot="9000000">
              <a:off x="3110879" y="2378369"/>
              <a:ext cx="8682844" cy="8845902"/>
            </a:xfrm>
            <a:prstGeom prst="rect">
              <a:avLst/>
            </a:prstGeom>
          </p:spPr>
        </p:pic>
      </p:grpSp>
      <p:pic>
        <p:nvPicPr>
          <p:cNvPr id="12" name="그림 11" descr="흑백, 카메라이(가) 표시된 사진&#10;&#10;자동 생성된 설명">
            <a:extLst>
              <a:ext uri="{FF2B5EF4-FFF2-40B4-BE49-F238E27FC236}">
                <a16:creationId xmlns:a16="http://schemas.microsoft.com/office/drawing/2014/main" id="{CA04338A-5B53-8FFF-67CD-0EFDE527290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alphaModFix amt="8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stelsSmoot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388251" y="-5087084"/>
            <a:ext cx="17354123" cy="20964248"/>
          </a:xfrm>
          <a:prstGeom prst="rect">
            <a:avLst/>
          </a:prstGeom>
        </p:spPr>
      </p:pic>
      <p:pic>
        <p:nvPicPr>
          <p:cNvPr id="18" name="그림 17" descr="블랙, 어둠이(가) 표시된 사진&#10;&#10;자동 생성된 설명">
            <a:extLst>
              <a:ext uri="{FF2B5EF4-FFF2-40B4-BE49-F238E27FC236}">
                <a16:creationId xmlns:a16="http://schemas.microsoft.com/office/drawing/2014/main" id="{B1C87CA1-CF14-CDED-F39D-F97C2B694C8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A7E3ED">
                <a:tint val="45000"/>
                <a:satMod val="400000"/>
              </a:srgbClr>
            </a:duotone>
            <a:alphaModFix amt="35000"/>
          </a:blip>
          <a:stretch>
            <a:fillRect/>
          </a:stretch>
        </p:blipFill>
        <p:spPr>
          <a:xfrm>
            <a:off x="7162367" y="5077548"/>
            <a:ext cx="10820400" cy="272001"/>
          </a:xfrm>
          <a:prstGeom prst="rect">
            <a:avLst/>
          </a:prstGeom>
        </p:spPr>
      </p:pic>
      <p:sp>
        <p:nvSpPr>
          <p:cNvPr id="21" name="Google Shape;96;p14">
            <a:extLst>
              <a:ext uri="{FF2B5EF4-FFF2-40B4-BE49-F238E27FC236}">
                <a16:creationId xmlns:a16="http://schemas.microsoft.com/office/drawing/2014/main" id="{D7EE4C3D-3D15-E41A-5C50-2DD1B0A4A35C}"/>
              </a:ext>
            </a:extLst>
          </p:cNvPr>
          <p:cNvSpPr txBox="1"/>
          <p:nvPr/>
        </p:nvSpPr>
        <p:spPr>
          <a:xfrm>
            <a:off x="7162366" y="3803354"/>
            <a:ext cx="9864974" cy="126053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72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나만의 경대를 만들어보기</a:t>
            </a:r>
            <a:endParaRPr lang="en-US" altLang="ko-KR" sz="7200" b="1" dirty="0">
              <a:solidFill>
                <a:srgbClr val="311D0D"/>
              </a:solidFill>
              <a:latin typeface="메이플스토리" panose="02000300000000000000" pitchFamily="2" charset="-127"/>
              <a:ea typeface="메이플스토리" panose="02000300000000000000" pitchFamily="2" charset="-127"/>
            </a:endParaRPr>
          </a:p>
        </p:txBody>
      </p:sp>
      <p:sp>
        <p:nvSpPr>
          <p:cNvPr id="2" name="Google Shape;96;p14">
            <a:extLst>
              <a:ext uri="{FF2B5EF4-FFF2-40B4-BE49-F238E27FC236}">
                <a16:creationId xmlns:a16="http://schemas.microsoft.com/office/drawing/2014/main" id="{846A3789-775E-9A4A-2EE0-C5B5B5D2F99B}"/>
              </a:ext>
            </a:extLst>
          </p:cNvPr>
          <p:cNvSpPr txBox="1"/>
          <p:nvPr/>
        </p:nvSpPr>
        <p:spPr>
          <a:xfrm>
            <a:off x="7314766" y="5213548"/>
            <a:ext cx="9864974" cy="1000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6000" dirty="0">
                <a:solidFill>
                  <a:srgbClr val="77471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나만의 자개 전통 경대를 만들어보자</a:t>
            </a:r>
            <a:endParaRPr lang="en-US" altLang="ko-KR" sz="6000" dirty="0">
              <a:solidFill>
                <a:srgbClr val="77471F"/>
              </a:solidFill>
              <a:latin typeface="온글잎 밑미 Regular" panose="02000503000000000000" pitchFamily="2" charset="-127"/>
              <a:ea typeface="온글잎 밑미 Regular" panose="02000503000000000000" pitchFamily="2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22F5E103-2AAF-022C-A287-3E23B37D7F45}"/>
              </a:ext>
            </a:extLst>
          </p:cNvPr>
          <p:cNvGrpSpPr/>
          <p:nvPr/>
        </p:nvGrpSpPr>
        <p:grpSpPr>
          <a:xfrm>
            <a:off x="3402175" y="271462"/>
            <a:ext cx="14580592" cy="9744076"/>
            <a:chOff x="3402175" y="271462"/>
            <a:chExt cx="14580592" cy="9744076"/>
          </a:xfrm>
        </p:grpSpPr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4801259A-0685-680F-9E01-2C59C4E6A278}"/>
                </a:ext>
              </a:extLst>
            </p:cNvPr>
            <p:cNvCxnSpPr>
              <a:cxnSpLocks/>
            </p:cNvCxnSpPr>
            <p:nvPr/>
          </p:nvCxnSpPr>
          <p:spPr>
            <a:xfrm>
              <a:off x="17680348" y="1085850"/>
              <a:ext cx="0" cy="8115300"/>
            </a:xfrm>
            <a:prstGeom prst="line">
              <a:avLst/>
            </a:prstGeom>
            <a:ln w="28575">
              <a:solidFill>
                <a:srgbClr val="7747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CFA5DF31-D55A-7F5C-D685-A5FE41EA8645}"/>
                </a:ext>
              </a:extLst>
            </p:cNvPr>
            <p:cNvGrpSpPr/>
            <p:nvPr/>
          </p:nvGrpSpPr>
          <p:grpSpPr>
            <a:xfrm>
              <a:off x="3402175" y="271462"/>
              <a:ext cx="14580592" cy="9744076"/>
              <a:chOff x="3402175" y="271462"/>
              <a:chExt cx="14580592" cy="9744076"/>
            </a:xfrm>
          </p:grpSpPr>
          <p:pic>
            <p:nvPicPr>
              <p:cNvPr id="11" name="그림 10">
                <a:extLst>
                  <a:ext uri="{FF2B5EF4-FFF2-40B4-BE49-F238E27FC236}">
                    <a16:creationId xmlns:a16="http://schemas.microsoft.com/office/drawing/2014/main" id="{18198C71-D80A-671C-6CC6-DF78617537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377929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13" name="그림 12">
                <a:extLst>
                  <a:ext uri="{FF2B5EF4-FFF2-40B4-BE49-F238E27FC236}">
                    <a16:creationId xmlns:a16="http://schemas.microsoft.com/office/drawing/2014/main" id="{32F025FC-F3B0-0609-57AE-A02F844BD0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377929" y="9391650"/>
                <a:ext cx="604838" cy="604838"/>
              </a:xfrm>
              <a:prstGeom prst="rect">
                <a:avLst/>
              </a:prstGeom>
            </p:spPr>
          </p:pic>
          <p:cxnSp>
            <p:nvCxnSpPr>
              <p:cNvPr id="15" name="직선 연결선 14">
                <a:extLst>
                  <a:ext uri="{FF2B5EF4-FFF2-40B4-BE49-F238E27FC236}">
                    <a16:creationId xmlns:a16="http://schemas.microsoft.com/office/drawing/2014/main" id="{5D93A5FB-6393-C67A-B025-5A8B5E7F799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198989" y="573881"/>
                <a:ext cx="12984111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직선 연결선 15">
                <a:extLst>
                  <a:ext uri="{FF2B5EF4-FFF2-40B4-BE49-F238E27FC236}">
                    <a16:creationId xmlns:a16="http://schemas.microsoft.com/office/drawing/2014/main" id="{CF0B2039-DACE-52E4-3F10-BDEB2AC900F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65040" y="9713119"/>
                <a:ext cx="953711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7" name="그림 16">
                <a:extLst>
                  <a:ext uri="{FF2B5EF4-FFF2-40B4-BE49-F238E27FC236}">
                    <a16:creationId xmlns:a16="http://schemas.microsoft.com/office/drawing/2014/main" id="{AB79B3B0-F111-4D91-F8B8-4D489472EA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02175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19" name="그림 18">
                <a:extLst>
                  <a:ext uri="{FF2B5EF4-FFF2-40B4-BE49-F238E27FC236}">
                    <a16:creationId xmlns:a16="http://schemas.microsoft.com/office/drawing/2014/main" id="{E41B099E-CDFE-AB6F-F5C6-E10B087FB0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854376" y="9410700"/>
                <a:ext cx="604838" cy="60483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3219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6FBD0FD8-AB74-F601-5F10-8411B3D0F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5E5EA848-F507-B707-80EF-5EB522038B1F}"/>
              </a:ext>
            </a:extLst>
          </p:cNvPr>
          <p:cNvSpPr/>
          <p:nvPr/>
        </p:nvSpPr>
        <p:spPr>
          <a:xfrm>
            <a:off x="1037496" y="2468404"/>
            <a:ext cx="5371806" cy="70437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" name="그림 39" descr="스크린샷, 어둠, 자연, 달이(가) 표시된 사진&#10;&#10;자동 생성된 설명">
            <a:extLst>
              <a:ext uri="{FF2B5EF4-FFF2-40B4-BE49-F238E27FC236}">
                <a16:creationId xmlns:a16="http://schemas.microsoft.com/office/drawing/2014/main" id="{F77EBB54-AD1F-A50F-9674-39EE2AD30D0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 rot="9000000">
            <a:off x="2275821" y="-640477"/>
            <a:ext cx="13736352" cy="13994310"/>
          </a:xfrm>
          <a:prstGeom prst="rect">
            <a:avLst/>
          </a:prstGeom>
        </p:spPr>
      </p:pic>
      <p:pic>
        <p:nvPicPr>
          <p:cNvPr id="45" name="그림 44" descr="블랙, 어둠이(가) 표시된 사진&#10;&#10;자동 생성된 설명">
            <a:extLst>
              <a:ext uri="{FF2B5EF4-FFF2-40B4-BE49-F238E27FC236}">
                <a16:creationId xmlns:a16="http://schemas.microsoft.com/office/drawing/2014/main" id="{2EA69F42-AEC0-DA66-1465-D1563DEB8BE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A7E3ED">
                <a:tint val="45000"/>
                <a:satMod val="400000"/>
              </a:srgbClr>
            </a:duotone>
            <a:alphaModFix amt="35000"/>
          </a:blip>
          <a:stretch>
            <a:fillRect/>
          </a:stretch>
        </p:blipFill>
        <p:spPr>
          <a:xfrm>
            <a:off x="147928" y="1962803"/>
            <a:ext cx="18368671" cy="395703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E31D9D3D-921F-F7B6-8938-2B9EB4CCFAC8}"/>
              </a:ext>
            </a:extLst>
          </p:cNvPr>
          <p:cNvSpPr txBox="1"/>
          <p:nvPr/>
        </p:nvSpPr>
        <p:spPr>
          <a:xfrm>
            <a:off x="1074946" y="652576"/>
            <a:ext cx="165314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나만의 경대를 만들어보기 </a:t>
            </a:r>
            <a:r>
              <a:rPr lang="en-US" altLang="ko-KR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- </a:t>
            </a:r>
            <a:r>
              <a:rPr lang="ko-KR" altLang="en-US" sz="7200" b="1" dirty="0">
                <a:solidFill>
                  <a:srgbClr val="B76D2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경대 만들기 방법</a:t>
            </a:r>
            <a:endParaRPr lang="ko-KR" altLang="en-US" sz="6000" b="1" dirty="0"/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D37293A7-62A4-158E-58D5-5A4AB542A48E}"/>
              </a:ext>
            </a:extLst>
          </p:cNvPr>
          <p:cNvGrpSpPr/>
          <p:nvPr/>
        </p:nvGrpSpPr>
        <p:grpSpPr>
          <a:xfrm>
            <a:off x="238558" y="271462"/>
            <a:ext cx="17744209" cy="9744076"/>
            <a:chOff x="238558" y="271462"/>
            <a:chExt cx="17744209" cy="9744076"/>
          </a:xfrm>
        </p:grpSpPr>
        <p:cxnSp>
          <p:nvCxnSpPr>
            <p:cNvPr id="50" name="직선 연결선 49">
              <a:extLst>
                <a:ext uri="{FF2B5EF4-FFF2-40B4-BE49-F238E27FC236}">
                  <a16:creationId xmlns:a16="http://schemas.microsoft.com/office/drawing/2014/main" id="{373DD62E-66FF-8441-D137-4E1C669C6FA4}"/>
                </a:ext>
              </a:extLst>
            </p:cNvPr>
            <p:cNvCxnSpPr>
              <a:cxnSpLocks/>
            </p:cNvCxnSpPr>
            <p:nvPr/>
          </p:nvCxnSpPr>
          <p:spPr>
            <a:xfrm>
              <a:off x="17680348" y="1085850"/>
              <a:ext cx="0" cy="8115300"/>
            </a:xfrm>
            <a:prstGeom prst="line">
              <a:avLst/>
            </a:prstGeom>
            <a:ln w="28575">
              <a:solidFill>
                <a:srgbClr val="7747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8A3FDC50-F62B-A243-92B0-09DF85EE5264}"/>
                </a:ext>
              </a:extLst>
            </p:cNvPr>
            <p:cNvGrpSpPr/>
            <p:nvPr/>
          </p:nvGrpSpPr>
          <p:grpSpPr>
            <a:xfrm>
              <a:off x="238558" y="271462"/>
              <a:ext cx="17744209" cy="9744076"/>
              <a:chOff x="238558" y="271462"/>
              <a:chExt cx="17744209" cy="9744076"/>
            </a:xfrm>
          </p:grpSpPr>
          <p:pic>
            <p:nvPicPr>
              <p:cNvPr id="52" name="그림 51">
                <a:extLst>
                  <a:ext uri="{FF2B5EF4-FFF2-40B4-BE49-F238E27FC236}">
                    <a16:creationId xmlns:a16="http://schemas.microsoft.com/office/drawing/2014/main" id="{45786A48-1B86-8AB8-0B46-66613301A7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8558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3" name="그림 52">
                <a:extLst>
                  <a:ext uri="{FF2B5EF4-FFF2-40B4-BE49-F238E27FC236}">
                    <a16:creationId xmlns:a16="http://schemas.microsoft.com/office/drawing/2014/main" id="{7391E34E-71FE-B38F-4E98-DC4F62F61C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377929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4" name="그림 53">
                <a:extLst>
                  <a:ext uri="{FF2B5EF4-FFF2-40B4-BE49-F238E27FC236}">
                    <a16:creationId xmlns:a16="http://schemas.microsoft.com/office/drawing/2014/main" id="{C27BCA55-D8B3-CA14-0313-40C0296402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8558" y="9410700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5" name="그림 54">
                <a:extLst>
                  <a:ext uri="{FF2B5EF4-FFF2-40B4-BE49-F238E27FC236}">
                    <a16:creationId xmlns:a16="http://schemas.microsoft.com/office/drawing/2014/main" id="{3C818950-31CB-902B-15A7-3541C546EE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377929" y="9410700"/>
                <a:ext cx="604838" cy="604838"/>
              </a:xfrm>
              <a:prstGeom prst="rect">
                <a:avLst/>
              </a:prstGeom>
            </p:spPr>
          </p:pic>
          <p:cxnSp>
            <p:nvCxnSpPr>
              <p:cNvPr id="56" name="직선 연결선 55">
                <a:extLst>
                  <a:ext uri="{FF2B5EF4-FFF2-40B4-BE49-F238E27FC236}">
                    <a16:creationId xmlns:a16="http://schemas.microsoft.com/office/drawing/2014/main" id="{CF0D8399-C854-6B87-C834-C05D713087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0977" y="1085850"/>
                <a:ext cx="0" cy="811530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직선 연결선 56">
                <a:extLst>
                  <a:ext uri="{FF2B5EF4-FFF2-40B4-BE49-F238E27FC236}">
                    <a16:creationId xmlns:a16="http://schemas.microsoft.com/office/drawing/2014/main" id="{8F6F7190-2296-8219-173F-84F1A21A23E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573881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직선 연결선 57">
                <a:extLst>
                  <a:ext uri="{FF2B5EF4-FFF2-40B4-BE49-F238E27FC236}">
                    <a16:creationId xmlns:a16="http://schemas.microsoft.com/office/drawing/2014/main" id="{4CDED743-68C2-CFF3-1ED6-8A54CAAB7D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9713119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70449D01-5CE4-9AE5-E559-CB0DBE1BF0AB}"/>
              </a:ext>
            </a:extLst>
          </p:cNvPr>
          <p:cNvGrpSpPr/>
          <p:nvPr/>
        </p:nvGrpSpPr>
        <p:grpSpPr>
          <a:xfrm>
            <a:off x="6483295" y="2425667"/>
            <a:ext cx="10894625" cy="7208754"/>
            <a:chOff x="9485194" y="2366210"/>
            <a:chExt cx="7546763" cy="4586621"/>
          </a:xfrm>
        </p:grpSpPr>
        <p:pic>
          <p:nvPicPr>
            <p:cNvPr id="5" name="그림 4" descr="직사각형, 스크린샷, 사각형, 프레임이(가) 표시된 사진&#10;&#10;자동 생성된 설명">
              <a:extLst>
                <a:ext uri="{FF2B5EF4-FFF2-40B4-BE49-F238E27FC236}">
                  <a16:creationId xmlns:a16="http://schemas.microsoft.com/office/drawing/2014/main" id="{474501AB-DB40-FD87-5C7C-90D9825D2D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8368" t="2222" r="8630" b="25741"/>
            <a:stretch/>
          </p:blipFill>
          <p:spPr>
            <a:xfrm>
              <a:off x="9485194" y="2366210"/>
              <a:ext cx="7546763" cy="4586621"/>
            </a:xfrm>
            <a:prstGeom prst="rect">
              <a:avLst/>
            </a:prstGeom>
          </p:spPr>
        </p:pic>
        <p:sp>
          <p:nvSpPr>
            <p:cNvPr id="12" name="Google Shape;240;p21">
              <a:extLst>
                <a:ext uri="{FF2B5EF4-FFF2-40B4-BE49-F238E27FC236}">
                  <a16:creationId xmlns:a16="http://schemas.microsoft.com/office/drawing/2014/main" id="{0D44107D-D5C1-6A3B-CF9E-3FE30DA12374}"/>
                </a:ext>
              </a:extLst>
            </p:cNvPr>
            <p:cNvSpPr txBox="1"/>
            <p:nvPr/>
          </p:nvSpPr>
          <p:spPr>
            <a:xfrm>
              <a:off x="9939253" y="2624396"/>
              <a:ext cx="6862508" cy="4112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1. MDF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를 떼어내 주세요</a:t>
              </a: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.</a:t>
              </a:r>
            </a:p>
            <a:p>
              <a:pPr lvl="0">
                <a:lnSpc>
                  <a:spcPct val="150000"/>
                </a:lnSpc>
              </a:pP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2. 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사진과 같이 목공풀을 이용하여 붙어주세요</a:t>
              </a: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.</a:t>
              </a:r>
            </a:p>
            <a:p>
              <a:pPr lvl="0">
                <a:lnSpc>
                  <a:spcPct val="150000"/>
                </a:lnSpc>
              </a:pP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3. 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경대의 옆 부분을 사진과 같이 붙어주세요</a:t>
              </a: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.</a:t>
              </a:r>
            </a:p>
            <a:p>
              <a:pPr lvl="0">
                <a:lnSpc>
                  <a:spcPct val="150000"/>
                </a:lnSpc>
              </a:pP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4. 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경대 본체가 완성된 모습</a:t>
              </a: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.</a:t>
              </a:r>
            </a:p>
            <a:p>
              <a:pPr lvl="0">
                <a:lnSpc>
                  <a:spcPct val="150000"/>
                </a:lnSpc>
              </a:pP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5. 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선반 앞부분 구멍에 넣을 손잡이 부품을 사진에 보이는 위치에 목공풀을 </a:t>
              </a:r>
              <a:r>
                <a:rPr lang="ko-KR" altLang="en-US" sz="2000" i="0" dirty="0" err="1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발라주신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 후 구멍에 </a:t>
              </a:r>
              <a:r>
                <a:rPr lang="ko-KR" altLang="en-US" sz="2000" i="0" dirty="0" err="1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넣어주신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 후 꾹 누른 상태에서 앞 부분에 나비 모양 부품도 붙어주세요</a:t>
              </a: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.</a:t>
              </a:r>
            </a:p>
            <a:p>
              <a:pPr lvl="0">
                <a:lnSpc>
                  <a:spcPct val="150000"/>
                </a:lnSpc>
              </a:pP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   (※ 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어느정도 말리고 난 후 선반 조립을 </a:t>
              </a:r>
              <a:r>
                <a:rPr lang="ko-KR" altLang="en-US" sz="2000" i="0" dirty="0" err="1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하는걸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 </a:t>
              </a:r>
              <a:r>
                <a:rPr lang="ko-KR" altLang="en-US" sz="2000" i="0" dirty="0" err="1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추천드립니다</a:t>
              </a: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! ※)</a:t>
              </a:r>
            </a:p>
            <a:p>
              <a:pPr lvl="0">
                <a:lnSpc>
                  <a:spcPct val="150000"/>
                </a:lnSpc>
              </a:pP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6. 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목공풀을 이용하여 선반 부분을 조립해주세요</a:t>
              </a: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.</a:t>
              </a:r>
            </a:p>
            <a:p>
              <a:pPr lvl="0">
                <a:lnSpc>
                  <a:spcPct val="150000"/>
                </a:lnSpc>
              </a:pP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7. 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선반 완성된 모습</a:t>
              </a: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.</a:t>
              </a:r>
            </a:p>
            <a:p>
              <a:pPr lvl="0">
                <a:lnSpc>
                  <a:spcPct val="150000"/>
                </a:lnSpc>
              </a:pP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8. 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동봉된 자개 </a:t>
              </a:r>
              <a:r>
                <a:rPr lang="ko-KR" altLang="en-US" sz="2000" i="0" dirty="0" err="1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마스킹테이프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 뒷면에 </a:t>
              </a:r>
              <a:r>
                <a:rPr lang="ko-KR" altLang="en-US" sz="2000" i="0" dirty="0" err="1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보호비닐을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 제거하면서 </a:t>
              </a:r>
              <a:r>
                <a:rPr lang="ko-KR" altLang="en-US" sz="2000" i="0" dirty="0" err="1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자개스티커와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 함께 원하는 곳에 </a:t>
              </a:r>
              <a:r>
                <a:rPr lang="ko-KR" altLang="en-US" sz="2000" i="0" dirty="0" err="1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붙어꾸며주세요</a:t>
              </a: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.</a:t>
              </a:r>
            </a:p>
            <a:p>
              <a:pPr lvl="0">
                <a:lnSpc>
                  <a:spcPct val="150000"/>
                </a:lnSpc>
              </a:pP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9. 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동봉된 거울 뒷면에 있는 흰색 </a:t>
              </a:r>
              <a:r>
                <a:rPr lang="ko-KR" altLang="en-US" sz="2000" i="0" dirty="0" err="1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보호비닐을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 제거 후 가이드 선에 따라 </a:t>
              </a:r>
              <a:r>
                <a:rPr lang="ko-KR" altLang="en-US" sz="2000" i="0" dirty="0" err="1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붙어주시고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 거울 앞에 붙어있는 투명 </a:t>
              </a:r>
              <a:r>
                <a:rPr lang="ko-KR" altLang="en-US" sz="2000" i="0" dirty="0" err="1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보호비닐을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 제거하여 주세요</a:t>
              </a: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.</a:t>
              </a:r>
            </a:p>
            <a:p>
              <a:pPr lvl="0">
                <a:lnSpc>
                  <a:spcPct val="150000"/>
                </a:lnSpc>
              </a:pP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10. </a:t>
              </a:r>
              <a:r>
                <a:rPr lang="ko-KR" altLang="en-US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완성</a:t>
              </a:r>
              <a:r>
                <a:rPr lang="en-US" altLang="ko-KR" sz="2000" i="0" dirty="0">
                  <a:solidFill>
                    <a:srgbClr val="311D0D"/>
                  </a:solidFill>
                  <a:effectLst/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!</a:t>
              </a:r>
              <a:endParaRPr lang="en-US" altLang="ko-KR" sz="2000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  <a:cs typeface="Didact Gothic"/>
                <a:sym typeface="Didact Gothic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DABA88EC-8011-2C8D-F184-E601E7D9C0B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9284" r="-12793" b="31542"/>
          <a:stretch/>
        </p:blipFill>
        <p:spPr>
          <a:xfrm>
            <a:off x="1028700" y="2425667"/>
            <a:ext cx="6015345" cy="70455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3762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FA8ED-3123-7269-C208-8306316F6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70624229-A377-9F91-A07D-066B004F630C}"/>
              </a:ext>
            </a:extLst>
          </p:cNvPr>
          <p:cNvGrpSpPr/>
          <p:nvPr/>
        </p:nvGrpSpPr>
        <p:grpSpPr>
          <a:xfrm>
            <a:off x="-6836861" y="-2695802"/>
            <a:ext cx="16747777" cy="15531120"/>
            <a:chOff x="3110879" y="-743403"/>
            <a:chExt cx="12502455" cy="11967674"/>
          </a:xfrm>
        </p:grpSpPr>
        <p:pic>
          <p:nvPicPr>
            <p:cNvPr id="7" name="그림 6" descr="스크린샷, 어둠, 자연, 달이(가) 표시된 사진&#10;&#10;자동 생성된 설명">
              <a:extLst>
                <a:ext uri="{FF2B5EF4-FFF2-40B4-BE49-F238E27FC236}">
                  <a16:creationId xmlns:a16="http://schemas.microsoft.com/office/drawing/2014/main" id="{F2AFEDC3-2B49-9667-1DA7-DC3A66695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4145234" y="-743403"/>
              <a:ext cx="11468100" cy="11683464"/>
            </a:xfrm>
            <a:prstGeom prst="rect">
              <a:avLst/>
            </a:prstGeom>
          </p:spPr>
        </p:pic>
        <p:pic>
          <p:nvPicPr>
            <p:cNvPr id="9" name="그림 8" descr="스크린샷, 어둠, 자연, 달이(가) 표시된 사진&#10;&#10;자동 생성된 설명">
              <a:extLst>
                <a:ext uri="{FF2B5EF4-FFF2-40B4-BE49-F238E27FC236}">
                  <a16:creationId xmlns:a16="http://schemas.microsoft.com/office/drawing/2014/main" id="{E2AD1B5D-7F44-F973-A0A6-B5D6A948DD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5000"/>
            </a:blip>
            <a:stretch>
              <a:fillRect/>
            </a:stretch>
          </p:blipFill>
          <p:spPr>
            <a:xfrm rot="9000000">
              <a:off x="3110879" y="2378369"/>
              <a:ext cx="8682844" cy="8845902"/>
            </a:xfrm>
            <a:prstGeom prst="rect">
              <a:avLst/>
            </a:prstGeom>
          </p:spPr>
        </p:pic>
      </p:grpSp>
      <p:pic>
        <p:nvPicPr>
          <p:cNvPr id="12" name="그림 11" descr="흑백, 카메라이(가) 표시된 사진&#10;&#10;자동 생성된 설명">
            <a:extLst>
              <a:ext uri="{FF2B5EF4-FFF2-40B4-BE49-F238E27FC236}">
                <a16:creationId xmlns:a16="http://schemas.microsoft.com/office/drawing/2014/main" id="{C9AC1357-A0C1-7ADD-3DA5-F81FF9A653A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alphaModFix amt="8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stelsSmoot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388251" y="-5087084"/>
            <a:ext cx="17354123" cy="20964248"/>
          </a:xfrm>
          <a:prstGeom prst="rect">
            <a:avLst/>
          </a:prstGeom>
        </p:spPr>
      </p:pic>
      <p:pic>
        <p:nvPicPr>
          <p:cNvPr id="18" name="그림 17" descr="블랙, 어둠이(가) 표시된 사진&#10;&#10;자동 생성된 설명">
            <a:extLst>
              <a:ext uri="{FF2B5EF4-FFF2-40B4-BE49-F238E27FC236}">
                <a16:creationId xmlns:a16="http://schemas.microsoft.com/office/drawing/2014/main" id="{36BA3148-49E8-CF0E-B9ED-DFA30D676DA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A7E3ED">
                <a:tint val="45000"/>
                <a:satMod val="400000"/>
              </a:srgbClr>
            </a:duotone>
            <a:alphaModFix amt="35000"/>
          </a:blip>
          <a:stretch>
            <a:fillRect/>
          </a:stretch>
        </p:blipFill>
        <p:spPr>
          <a:xfrm>
            <a:off x="7162367" y="5077548"/>
            <a:ext cx="10820400" cy="272001"/>
          </a:xfrm>
          <a:prstGeom prst="rect">
            <a:avLst/>
          </a:prstGeom>
        </p:spPr>
      </p:pic>
      <p:sp>
        <p:nvSpPr>
          <p:cNvPr id="21" name="Google Shape;96;p14">
            <a:extLst>
              <a:ext uri="{FF2B5EF4-FFF2-40B4-BE49-F238E27FC236}">
                <a16:creationId xmlns:a16="http://schemas.microsoft.com/office/drawing/2014/main" id="{FF885280-8CC1-B3FE-49F1-73B8A039AD80}"/>
              </a:ext>
            </a:extLst>
          </p:cNvPr>
          <p:cNvSpPr txBox="1"/>
          <p:nvPr/>
        </p:nvSpPr>
        <p:spPr>
          <a:xfrm>
            <a:off x="7162366" y="3803354"/>
            <a:ext cx="9864974" cy="126053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72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마무리 퀴즈</a:t>
            </a:r>
            <a:endParaRPr lang="en-US" altLang="ko-KR" sz="7200" b="1" dirty="0">
              <a:solidFill>
                <a:srgbClr val="311D0D"/>
              </a:solidFill>
              <a:latin typeface="메이플스토리" panose="02000300000000000000" pitchFamily="2" charset="-127"/>
              <a:ea typeface="메이플스토리" panose="02000300000000000000" pitchFamily="2" charset="-127"/>
            </a:endParaRPr>
          </a:p>
        </p:txBody>
      </p:sp>
      <p:sp>
        <p:nvSpPr>
          <p:cNvPr id="2" name="Google Shape;96;p14">
            <a:extLst>
              <a:ext uri="{FF2B5EF4-FFF2-40B4-BE49-F238E27FC236}">
                <a16:creationId xmlns:a16="http://schemas.microsoft.com/office/drawing/2014/main" id="{4B0E821A-1CB0-73EF-9B9F-6AD85CA2ACD1}"/>
              </a:ext>
            </a:extLst>
          </p:cNvPr>
          <p:cNvSpPr txBox="1"/>
          <p:nvPr/>
        </p:nvSpPr>
        <p:spPr>
          <a:xfrm>
            <a:off x="7314766" y="5213548"/>
            <a:ext cx="9864974" cy="1000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6000" dirty="0">
                <a:solidFill>
                  <a:srgbClr val="77471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오늘 배운 학습을 정리해 보아요</a:t>
            </a:r>
            <a:endParaRPr lang="en-US" altLang="ko-KR" sz="6000" dirty="0">
              <a:solidFill>
                <a:srgbClr val="77471F"/>
              </a:solidFill>
              <a:latin typeface="온글잎 밑미 Regular" panose="02000503000000000000" pitchFamily="2" charset="-127"/>
              <a:ea typeface="온글잎 밑미 Regular" panose="02000503000000000000" pitchFamily="2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07257902-D06B-3511-8D8D-C19C8C027D93}"/>
              </a:ext>
            </a:extLst>
          </p:cNvPr>
          <p:cNvGrpSpPr/>
          <p:nvPr/>
        </p:nvGrpSpPr>
        <p:grpSpPr>
          <a:xfrm>
            <a:off x="3402175" y="271462"/>
            <a:ext cx="14580592" cy="9744076"/>
            <a:chOff x="3402175" y="271462"/>
            <a:chExt cx="14580592" cy="9744076"/>
          </a:xfrm>
        </p:grpSpPr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0E939BF5-2479-8423-C332-D3EFFBE08FF3}"/>
                </a:ext>
              </a:extLst>
            </p:cNvPr>
            <p:cNvCxnSpPr>
              <a:cxnSpLocks/>
            </p:cNvCxnSpPr>
            <p:nvPr/>
          </p:nvCxnSpPr>
          <p:spPr>
            <a:xfrm>
              <a:off x="17680348" y="1085850"/>
              <a:ext cx="0" cy="8115300"/>
            </a:xfrm>
            <a:prstGeom prst="line">
              <a:avLst/>
            </a:prstGeom>
            <a:ln w="28575">
              <a:solidFill>
                <a:srgbClr val="7747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4F579074-616F-3D49-E836-7AC208C60FE2}"/>
                </a:ext>
              </a:extLst>
            </p:cNvPr>
            <p:cNvGrpSpPr/>
            <p:nvPr/>
          </p:nvGrpSpPr>
          <p:grpSpPr>
            <a:xfrm>
              <a:off x="3402175" y="271462"/>
              <a:ext cx="14580592" cy="9744076"/>
              <a:chOff x="3402175" y="271462"/>
              <a:chExt cx="14580592" cy="9744076"/>
            </a:xfrm>
          </p:grpSpPr>
          <p:pic>
            <p:nvPicPr>
              <p:cNvPr id="11" name="그림 10">
                <a:extLst>
                  <a:ext uri="{FF2B5EF4-FFF2-40B4-BE49-F238E27FC236}">
                    <a16:creationId xmlns:a16="http://schemas.microsoft.com/office/drawing/2014/main" id="{D1CD8759-ED7D-55DE-3364-17740AE616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377929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13" name="그림 12">
                <a:extLst>
                  <a:ext uri="{FF2B5EF4-FFF2-40B4-BE49-F238E27FC236}">
                    <a16:creationId xmlns:a16="http://schemas.microsoft.com/office/drawing/2014/main" id="{8E47DE21-B992-59E3-226F-CEBBD01C3B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377929" y="9391650"/>
                <a:ext cx="604838" cy="604838"/>
              </a:xfrm>
              <a:prstGeom prst="rect">
                <a:avLst/>
              </a:prstGeom>
            </p:spPr>
          </p:pic>
          <p:cxnSp>
            <p:nvCxnSpPr>
              <p:cNvPr id="15" name="직선 연결선 14">
                <a:extLst>
                  <a:ext uri="{FF2B5EF4-FFF2-40B4-BE49-F238E27FC236}">
                    <a16:creationId xmlns:a16="http://schemas.microsoft.com/office/drawing/2014/main" id="{E0CB670A-0254-7F1A-8C2A-899D8EEAD5E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198989" y="573881"/>
                <a:ext cx="12984111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직선 연결선 15">
                <a:extLst>
                  <a:ext uri="{FF2B5EF4-FFF2-40B4-BE49-F238E27FC236}">
                    <a16:creationId xmlns:a16="http://schemas.microsoft.com/office/drawing/2014/main" id="{A76DA127-6E58-168C-3CCE-943D42DEDD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65040" y="9713119"/>
                <a:ext cx="953711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7" name="그림 16">
                <a:extLst>
                  <a:ext uri="{FF2B5EF4-FFF2-40B4-BE49-F238E27FC236}">
                    <a16:creationId xmlns:a16="http://schemas.microsoft.com/office/drawing/2014/main" id="{95433D2E-29D8-EE61-CA99-51763DC161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02175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19" name="그림 18">
                <a:extLst>
                  <a:ext uri="{FF2B5EF4-FFF2-40B4-BE49-F238E27FC236}">
                    <a16:creationId xmlns:a16="http://schemas.microsoft.com/office/drawing/2014/main" id="{EAA519F1-A25F-375F-8D37-A8589F5D0E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854376" y="9410700"/>
                <a:ext cx="604838" cy="60483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79392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1B58AF68-721C-96A1-D01F-171F617CA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그림 39" descr="스크린샷, 어둠, 자연, 달이(가) 표시된 사진&#10;&#10;자동 생성된 설명">
            <a:extLst>
              <a:ext uri="{FF2B5EF4-FFF2-40B4-BE49-F238E27FC236}">
                <a16:creationId xmlns:a16="http://schemas.microsoft.com/office/drawing/2014/main" id="{90B2691B-943B-72AE-0D7E-D81D1F87D63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 rot="9000000">
            <a:off x="2275821" y="-640477"/>
            <a:ext cx="13736352" cy="13994310"/>
          </a:xfrm>
          <a:prstGeom prst="rect">
            <a:avLst/>
          </a:prstGeom>
        </p:spPr>
      </p:pic>
      <p:pic>
        <p:nvPicPr>
          <p:cNvPr id="45" name="그림 44" descr="블랙, 어둠이(가) 표시된 사진&#10;&#10;자동 생성된 설명">
            <a:extLst>
              <a:ext uri="{FF2B5EF4-FFF2-40B4-BE49-F238E27FC236}">
                <a16:creationId xmlns:a16="http://schemas.microsoft.com/office/drawing/2014/main" id="{A42FF1AF-2174-6984-FB9E-160D9661D86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A7E3ED">
                <a:tint val="45000"/>
                <a:satMod val="400000"/>
              </a:srgbClr>
            </a:duotone>
            <a:alphaModFix amt="35000"/>
          </a:blip>
          <a:stretch>
            <a:fillRect/>
          </a:stretch>
        </p:blipFill>
        <p:spPr>
          <a:xfrm>
            <a:off x="147928" y="1962803"/>
            <a:ext cx="18368671" cy="395703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97D52602-7D59-D65A-DD7A-62C8B2EF245D}"/>
              </a:ext>
            </a:extLst>
          </p:cNvPr>
          <p:cNvSpPr txBox="1"/>
          <p:nvPr/>
        </p:nvSpPr>
        <p:spPr>
          <a:xfrm>
            <a:off x="1236445" y="899706"/>
            <a:ext cx="165314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마무리 퀴즈 </a:t>
            </a:r>
            <a:r>
              <a:rPr lang="en-US" altLang="ko-KR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- </a:t>
            </a:r>
            <a:r>
              <a:rPr lang="ko-KR" altLang="en-US" sz="6000" dirty="0">
                <a:solidFill>
                  <a:srgbClr val="77471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오늘 배운 학습을 정리해 보아요</a:t>
            </a:r>
            <a:endParaRPr lang="en-US" altLang="ko-KR" sz="6000" dirty="0">
              <a:solidFill>
                <a:srgbClr val="77471F"/>
              </a:solidFill>
              <a:latin typeface="온글잎 밑미 Regular" panose="02000503000000000000" pitchFamily="2" charset="-127"/>
              <a:ea typeface="온글잎 밑미 Regular" panose="02000503000000000000" pitchFamily="2" charset="-127"/>
            </a:endParaRP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11A7FADB-B01F-F136-A4B6-598B25E97C6B}"/>
              </a:ext>
            </a:extLst>
          </p:cNvPr>
          <p:cNvGrpSpPr/>
          <p:nvPr/>
        </p:nvGrpSpPr>
        <p:grpSpPr>
          <a:xfrm>
            <a:off x="238558" y="271462"/>
            <a:ext cx="17744209" cy="9744076"/>
            <a:chOff x="238558" y="271462"/>
            <a:chExt cx="17744209" cy="9744076"/>
          </a:xfrm>
        </p:grpSpPr>
        <p:cxnSp>
          <p:nvCxnSpPr>
            <p:cNvPr id="50" name="직선 연결선 49">
              <a:extLst>
                <a:ext uri="{FF2B5EF4-FFF2-40B4-BE49-F238E27FC236}">
                  <a16:creationId xmlns:a16="http://schemas.microsoft.com/office/drawing/2014/main" id="{E14D3DFB-8143-C210-CE68-019896E7E28B}"/>
                </a:ext>
              </a:extLst>
            </p:cNvPr>
            <p:cNvCxnSpPr>
              <a:cxnSpLocks/>
            </p:cNvCxnSpPr>
            <p:nvPr/>
          </p:nvCxnSpPr>
          <p:spPr>
            <a:xfrm>
              <a:off x="17680348" y="1085850"/>
              <a:ext cx="0" cy="8115300"/>
            </a:xfrm>
            <a:prstGeom prst="line">
              <a:avLst/>
            </a:prstGeom>
            <a:ln w="28575">
              <a:solidFill>
                <a:srgbClr val="7747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1319ABF6-3768-F633-6FD7-B36C82023295}"/>
                </a:ext>
              </a:extLst>
            </p:cNvPr>
            <p:cNvGrpSpPr/>
            <p:nvPr/>
          </p:nvGrpSpPr>
          <p:grpSpPr>
            <a:xfrm>
              <a:off x="238558" y="271462"/>
              <a:ext cx="17744209" cy="9744076"/>
              <a:chOff x="238558" y="271462"/>
              <a:chExt cx="17744209" cy="9744076"/>
            </a:xfrm>
          </p:grpSpPr>
          <p:pic>
            <p:nvPicPr>
              <p:cNvPr id="52" name="그림 51">
                <a:extLst>
                  <a:ext uri="{FF2B5EF4-FFF2-40B4-BE49-F238E27FC236}">
                    <a16:creationId xmlns:a16="http://schemas.microsoft.com/office/drawing/2014/main" id="{584F66D8-4313-8EF8-7A94-2E689140BB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8558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3" name="그림 52">
                <a:extLst>
                  <a:ext uri="{FF2B5EF4-FFF2-40B4-BE49-F238E27FC236}">
                    <a16:creationId xmlns:a16="http://schemas.microsoft.com/office/drawing/2014/main" id="{52FA8FEE-0F39-726C-ACE8-788831668D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377929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4" name="그림 53">
                <a:extLst>
                  <a:ext uri="{FF2B5EF4-FFF2-40B4-BE49-F238E27FC236}">
                    <a16:creationId xmlns:a16="http://schemas.microsoft.com/office/drawing/2014/main" id="{0C0F596B-E685-E505-C327-D4ABFB3951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8558" y="9410700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5" name="그림 54">
                <a:extLst>
                  <a:ext uri="{FF2B5EF4-FFF2-40B4-BE49-F238E27FC236}">
                    <a16:creationId xmlns:a16="http://schemas.microsoft.com/office/drawing/2014/main" id="{FF7BDAD4-4679-77F6-082B-419E075A47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377929" y="9410700"/>
                <a:ext cx="604838" cy="604838"/>
              </a:xfrm>
              <a:prstGeom prst="rect">
                <a:avLst/>
              </a:prstGeom>
            </p:spPr>
          </p:pic>
          <p:cxnSp>
            <p:nvCxnSpPr>
              <p:cNvPr id="56" name="직선 연결선 55">
                <a:extLst>
                  <a:ext uri="{FF2B5EF4-FFF2-40B4-BE49-F238E27FC236}">
                    <a16:creationId xmlns:a16="http://schemas.microsoft.com/office/drawing/2014/main" id="{41C9E3FF-6B9C-489C-4E07-EE1F9675D7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0977" y="1085850"/>
                <a:ext cx="0" cy="811530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직선 연결선 56">
                <a:extLst>
                  <a:ext uri="{FF2B5EF4-FFF2-40B4-BE49-F238E27FC236}">
                    <a16:creationId xmlns:a16="http://schemas.microsoft.com/office/drawing/2014/main" id="{C772D4C5-B022-4AD5-5586-30EE7A57AA5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573881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직선 연결선 57">
                <a:extLst>
                  <a:ext uri="{FF2B5EF4-FFF2-40B4-BE49-F238E27FC236}">
                    <a16:creationId xmlns:a16="http://schemas.microsoft.com/office/drawing/2014/main" id="{C4C5E8D5-69FE-110D-57C5-76F586F94D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9713119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" name="그림 4" descr="직사각형, 스크린샷, 사각형, 프레임이(가) 표시된 사진&#10;&#10;자동 생성된 설명">
            <a:extLst>
              <a:ext uri="{FF2B5EF4-FFF2-40B4-BE49-F238E27FC236}">
                <a16:creationId xmlns:a16="http://schemas.microsoft.com/office/drawing/2014/main" id="{0AFB89B5-F8A1-FA3E-B739-CA2B296F4BD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368" t="2222" r="8630" b="25741"/>
          <a:stretch/>
        </p:blipFill>
        <p:spPr>
          <a:xfrm>
            <a:off x="929904" y="2382482"/>
            <a:ext cx="16272242" cy="71088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DF6100-F4E6-7C70-1C1D-5E63CAFE68F6}"/>
              </a:ext>
            </a:extLst>
          </p:cNvPr>
          <p:cNvSpPr txBox="1"/>
          <p:nvPr/>
        </p:nvSpPr>
        <p:spPr>
          <a:xfrm>
            <a:off x="1639070" y="3623823"/>
            <a:ext cx="152128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54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1. </a:t>
            </a:r>
            <a:r>
              <a:rPr lang="ko-KR" altLang="en-US" sz="54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경대는 조선시대</a:t>
            </a:r>
            <a:r>
              <a:rPr lang="en-US" altLang="ko-KR" sz="54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 </a:t>
            </a:r>
            <a:r>
              <a:rPr lang="ko-KR" altLang="en-US" sz="54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부터 사용해왔다</a:t>
            </a:r>
            <a:r>
              <a:rPr lang="en-US" altLang="ko-KR" sz="54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.</a:t>
            </a:r>
            <a:endParaRPr lang="en-US" altLang="ko-KR" sz="5400" dirty="0">
              <a:solidFill>
                <a:srgbClr val="77471F"/>
              </a:solidFill>
              <a:latin typeface="온글잎 밑미 Regular" panose="02000503000000000000" pitchFamily="2" charset="-127"/>
              <a:ea typeface="온글잎 밑미 Regular" panose="02000503000000000000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E4E6AF-4DC7-5495-31DE-77C8B9C248BB}"/>
              </a:ext>
            </a:extLst>
          </p:cNvPr>
          <p:cNvSpPr txBox="1"/>
          <p:nvPr/>
        </p:nvSpPr>
        <p:spPr>
          <a:xfrm>
            <a:off x="1639070" y="5455262"/>
            <a:ext cx="152128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54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2. </a:t>
            </a:r>
            <a:r>
              <a:rPr lang="ko-KR" altLang="en-US" sz="54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주로 여성들이 화장을 할 때 많이 사용하였다</a:t>
            </a:r>
            <a:r>
              <a:rPr lang="en-US" altLang="ko-KR" sz="54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.</a:t>
            </a:r>
            <a:endParaRPr lang="en-US" altLang="ko-KR" sz="5400" dirty="0">
              <a:solidFill>
                <a:srgbClr val="77471F"/>
              </a:solidFill>
              <a:latin typeface="온글잎 밑미 Regular" panose="02000503000000000000" pitchFamily="2" charset="-127"/>
              <a:ea typeface="온글잎 밑미 Regular" panose="02000503000000000000" pitchFamily="2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BDCB31-B8D2-E608-A3AA-862BCECFFDF8}"/>
              </a:ext>
            </a:extLst>
          </p:cNvPr>
          <p:cNvSpPr txBox="1"/>
          <p:nvPr/>
        </p:nvSpPr>
        <p:spPr>
          <a:xfrm>
            <a:off x="1639070" y="7441068"/>
            <a:ext cx="155630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5400" b="1" spc="-150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3. </a:t>
            </a:r>
            <a:r>
              <a:rPr lang="ko-KR" altLang="en-US" sz="5400" b="1" spc="-150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자개는 조개껍질이나 </a:t>
            </a:r>
            <a:r>
              <a:rPr lang="ko-KR" altLang="en-US" sz="5400" b="1" spc="-150" dirty="0" err="1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진주을</a:t>
            </a:r>
            <a:r>
              <a:rPr lang="ko-KR" altLang="en-US" sz="5400" b="1" spc="-150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 보석으로 만들어 사용했다</a:t>
            </a:r>
            <a:r>
              <a:rPr lang="en-US" altLang="ko-KR" sz="5400" b="1" spc="-150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.</a:t>
            </a:r>
            <a:r>
              <a:rPr lang="ko-KR" altLang="en-US" sz="5400" b="1" spc="-150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 </a:t>
            </a:r>
            <a:endParaRPr lang="en-US" altLang="ko-KR" sz="5400" spc="-150" dirty="0">
              <a:solidFill>
                <a:srgbClr val="77471F"/>
              </a:solidFill>
              <a:latin typeface="온글잎 밑미 Regular" panose="02000503000000000000" pitchFamily="2" charset="-127"/>
              <a:ea typeface="온글잎 밑미 Regular" panose="02000503000000000000" pitchFamily="2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8BD0B216-6075-8AA6-B576-1407BFBAB50F}"/>
              </a:ext>
            </a:extLst>
          </p:cNvPr>
          <p:cNvSpPr/>
          <p:nvPr/>
        </p:nvSpPr>
        <p:spPr>
          <a:xfrm>
            <a:off x="4225924" y="3656282"/>
            <a:ext cx="2530476" cy="808213"/>
          </a:xfrm>
          <a:prstGeom prst="rect">
            <a:avLst/>
          </a:prstGeom>
          <a:solidFill>
            <a:schemeClr val="bg1"/>
          </a:solidFill>
          <a:ln w="57150">
            <a:solidFill>
              <a:srgbClr val="7747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70BC863-B863-9B9B-DA7F-EC9CDCFB7C4E}"/>
              </a:ext>
            </a:extLst>
          </p:cNvPr>
          <p:cNvSpPr/>
          <p:nvPr/>
        </p:nvSpPr>
        <p:spPr>
          <a:xfrm>
            <a:off x="6194424" y="5512820"/>
            <a:ext cx="1336676" cy="808213"/>
          </a:xfrm>
          <a:prstGeom prst="rect">
            <a:avLst/>
          </a:prstGeom>
          <a:solidFill>
            <a:schemeClr val="bg1"/>
          </a:solidFill>
          <a:ln w="57150">
            <a:solidFill>
              <a:srgbClr val="7747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87A9FCC-DB53-FA11-B0F1-2D44A7DB7F21}"/>
              </a:ext>
            </a:extLst>
          </p:cNvPr>
          <p:cNvSpPr/>
          <p:nvPr/>
        </p:nvSpPr>
        <p:spPr>
          <a:xfrm>
            <a:off x="4217986" y="7508210"/>
            <a:ext cx="2386014" cy="808213"/>
          </a:xfrm>
          <a:prstGeom prst="rect">
            <a:avLst/>
          </a:prstGeom>
          <a:solidFill>
            <a:schemeClr val="bg1"/>
          </a:solidFill>
          <a:ln w="57150">
            <a:solidFill>
              <a:srgbClr val="7747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C143BB0-F464-0922-574A-0EC127DF6F22}"/>
              </a:ext>
            </a:extLst>
          </p:cNvPr>
          <p:cNvSpPr/>
          <p:nvPr/>
        </p:nvSpPr>
        <p:spPr>
          <a:xfrm>
            <a:off x="7873018" y="7508210"/>
            <a:ext cx="1182082" cy="808213"/>
          </a:xfrm>
          <a:prstGeom prst="rect">
            <a:avLst/>
          </a:prstGeom>
          <a:solidFill>
            <a:schemeClr val="bg1"/>
          </a:solidFill>
          <a:ln w="57150">
            <a:solidFill>
              <a:srgbClr val="7747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154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CB55B94A-DBB6-C530-EFC7-E5AFF0FEF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 descr="스크린샷, 어둠, 자연, 달이(가) 표시된 사진&#10;&#10;자동 생성된 설명">
            <a:extLst>
              <a:ext uri="{FF2B5EF4-FFF2-40B4-BE49-F238E27FC236}">
                <a16:creationId xmlns:a16="http://schemas.microsoft.com/office/drawing/2014/main" id="{E254BD1E-0ADC-7E26-04CD-1801A4D9D5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 rot="9000000">
            <a:off x="2275821" y="-640477"/>
            <a:ext cx="13736352" cy="13994310"/>
          </a:xfrm>
          <a:prstGeom prst="rect">
            <a:avLst/>
          </a:prstGeom>
        </p:spPr>
      </p:pic>
      <p:grpSp>
        <p:nvGrpSpPr>
          <p:cNvPr id="60" name="그룹 59">
            <a:extLst>
              <a:ext uri="{FF2B5EF4-FFF2-40B4-BE49-F238E27FC236}">
                <a16:creationId xmlns:a16="http://schemas.microsoft.com/office/drawing/2014/main" id="{CC955447-8401-D416-8B3F-A0FF7539AB04}"/>
              </a:ext>
            </a:extLst>
          </p:cNvPr>
          <p:cNvGrpSpPr/>
          <p:nvPr/>
        </p:nvGrpSpPr>
        <p:grpSpPr>
          <a:xfrm>
            <a:off x="939149" y="2436086"/>
            <a:ext cx="5374294" cy="8026809"/>
            <a:chOff x="850658" y="2436086"/>
            <a:chExt cx="5374294" cy="8026809"/>
          </a:xfrm>
        </p:grpSpPr>
        <p:pic>
          <p:nvPicPr>
            <p:cNvPr id="16" name="그림 15" descr="스크린샷, 직사각형, 라인, 디자인이(가) 표시된 사진&#10;&#10;자동 생성된 설명">
              <a:extLst>
                <a:ext uri="{FF2B5EF4-FFF2-40B4-BE49-F238E27FC236}">
                  <a16:creationId xmlns:a16="http://schemas.microsoft.com/office/drawing/2014/main" id="{F5CE1311-3DB4-A3A0-D559-8A083903C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0658" y="7165495"/>
              <a:ext cx="5374294" cy="3297400"/>
            </a:xfrm>
            <a:prstGeom prst="rect">
              <a:avLst/>
            </a:prstGeom>
          </p:spPr>
        </p:pic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983AD93A-EF47-BBEF-1E02-9990C4A7DC8D}"/>
                </a:ext>
              </a:extLst>
            </p:cNvPr>
            <p:cNvGrpSpPr/>
            <p:nvPr/>
          </p:nvGrpSpPr>
          <p:grpSpPr>
            <a:xfrm>
              <a:off x="1363532" y="2436086"/>
              <a:ext cx="4371071" cy="5727606"/>
              <a:chOff x="1781173" y="3048000"/>
              <a:chExt cx="4419602" cy="5791200"/>
            </a:xfrm>
          </p:grpSpPr>
          <p:pic>
            <p:nvPicPr>
              <p:cNvPr id="3074" name="Picture 2">
                <a:extLst>
                  <a:ext uri="{FF2B5EF4-FFF2-40B4-BE49-F238E27FC236}">
                    <a16:creationId xmlns:a16="http://schemas.microsoft.com/office/drawing/2014/main" id="{BFA70DD7-E5A5-73A0-B220-D0EEC388192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69" r="4748"/>
              <a:stretch/>
            </p:blipFill>
            <p:spPr bwMode="auto">
              <a:xfrm>
                <a:off x="1781173" y="3191970"/>
                <a:ext cx="4419601" cy="55244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그림 7" descr="스크린샷, 직사각형, 블랙, 사각형이(가) 표시된 사진&#10;&#10;자동 생성된 설명">
                <a:extLst>
                  <a:ext uri="{FF2B5EF4-FFF2-40B4-BE49-F238E27FC236}">
                    <a16:creationId xmlns:a16="http://schemas.microsoft.com/office/drawing/2014/main" id="{59BE3B10-B984-4834-49C3-742D652B41B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4879" t="1668" r="5135" b="15000"/>
              <a:stretch/>
            </p:blipFill>
            <p:spPr>
              <a:xfrm>
                <a:off x="1781175" y="3048000"/>
                <a:ext cx="4419600" cy="5791200"/>
              </a:xfrm>
              <a:prstGeom prst="rect">
                <a:avLst/>
              </a:prstGeom>
            </p:spPr>
          </p:pic>
        </p:grpSp>
        <p:sp>
          <p:nvSpPr>
            <p:cNvPr id="12" name="Google Shape;239;p21">
              <a:extLst>
                <a:ext uri="{FF2B5EF4-FFF2-40B4-BE49-F238E27FC236}">
                  <a16:creationId xmlns:a16="http://schemas.microsoft.com/office/drawing/2014/main" id="{53EC1D09-8DAF-8271-0373-3654C4061B3F}"/>
                </a:ext>
              </a:extLst>
            </p:cNvPr>
            <p:cNvSpPr txBox="1"/>
            <p:nvPr/>
          </p:nvSpPr>
          <p:spPr>
            <a:xfrm>
              <a:off x="1800302" y="8309070"/>
              <a:ext cx="3494893" cy="9358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2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5400" b="1" dirty="0">
                  <a:solidFill>
                    <a:srgbClr val="311D0D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나전경대</a:t>
              </a:r>
              <a:endParaRPr lang="en-US" sz="54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endParaRPr>
            </a:p>
          </p:txBody>
        </p:sp>
      </p:grpSp>
      <p:pic>
        <p:nvPicPr>
          <p:cNvPr id="26" name="그림 25" descr="스크린샷, 직사각형, 라인, 디자인이(가) 표시된 사진&#10;&#10;자동 생성된 설명">
            <a:extLst>
              <a:ext uri="{FF2B5EF4-FFF2-40B4-BE49-F238E27FC236}">
                <a16:creationId xmlns:a16="http://schemas.microsoft.com/office/drawing/2014/main" id="{5058DB17-B06E-B2B8-5C85-89D713E11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0127" y="7165495"/>
            <a:ext cx="5374294" cy="3297400"/>
          </a:xfrm>
          <a:prstGeom prst="rect">
            <a:avLst/>
          </a:prstGeom>
        </p:spPr>
      </p:pic>
      <p:sp>
        <p:nvSpPr>
          <p:cNvPr id="28" name="Google Shape;239;p21">
            <a:extLst>
              <a:ext uri="{FF2B5EF4-FFF2-40B4-BE49-F238E27FC236}">
                <a16:creationId xmlns:a16="http://schemas.microsoft.com/office/drawing/2014/main" id="{BFA3F791-73DC-431F-0C17-E59C047A3D29}"/>
              </a:ext>
            </a:extLst>
          </p:cNvPr>
          <p:cNvSpPr txBox="1"/>
          <p:nvPr/>
        </p:nvSpPr>
        <p:spPr>
          <a:xfrm>
            <a:off x="7369771" y="8309070"/>
            <a:ext cx="3494893" cy="935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5400" b="1" dirty="0" err="1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퇴침경대</a:t>
            </a:r>
            <a:endParaRPr lang="en-US" sz="5400" b="1" dirty="0">
              <a:solidFill>
                <a:srgbClr val="311D0D"/>
              </a:solidFill>
              <a:latin typeface="메이플스토리" panose="02000300000000000000" pitchFamily="2" charset="-127"/>
              <a:ea typeface="메이플스토리" panose="02000300000000000000" pitchFamily="2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52E9320A-9814-ABDA-72C9-66CA1079E650}"/>
              </a:ext>
            </a:extLst>
          </p:cNvPr>
          <p:cNvGrpSpPr/>
          <p:nvPr/>
        </p:nvGrpSpPr>
        <p:grpSpPr>
          <a:xfrm>
            <a:off x="6884355" y="2436086"/>
            <a:ext cx="4371071" cy="5727606"/>
            <a:chOff x="7207645" y="2288600"/>
            <a:chExt cx="4657670" cy="6103150"/>
          </a:xfrm>
        </p:grpSpPr>
        <p:pic>
          <p:nvPicPr>
            <p:cNvPr id="3076" name="Picture 4">
              <a:extLst>
                <a:ext uri="{FF2B5EF4-FFF2-40B4-BE49-F238E27FC236}">
                  <a16:creationId xmlns:a16="http://schemas.microsoft.com/office/drawing/2014/main" id="{5B72F258-520B-2A16-1169-9AA58BEC3B3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62" r="966"/>
            <a:stretch/>
          </p:blipFill>
          <p:spPr bwMode="auto">
            <a:xfrm>
              <a:off x="7207645" y="2440325"/>
              <a:ext cx="4657670" cy="58220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그림 29" descr="스크린샷, 직사각형, 블랙, 사각형이(가) 표시된 사진&#10;&#10;자동 생성된 설명">
              <a:extLst>
                <a:ext uri="{FF2B5EF4-FFF2-40B4-BE49-F238E27FC236}">
                  <a16:creationId xmlns:a16="http://schemas.microsoft.com/office/drawing/2014/main" id="{6E698FEC-4F58-1DF8-5ED6-BD7F55800D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879" t="1668" r="5135" b="15000"/>
            <a:stretch/>
          </p:blipFill>
          <p:spPr>
            <a:xfrm>
              <a:off x="7207646" y="2288600"/>
              <a:ext cx="4657668" cy="6103150"/>
            </a:xfrm>
            <a:prstGeom prst="rect">
              <a:avLst/>
            </a:prstGeom>
          </p:spPr>
        </p:pic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DC576F51-9E85-70EC-F7FD-9B578245DEE6}"/>
              </a:ext>
            </a:extLst>
          </p:cNvPr>
          <p:cNvGrpSpPr/>
          <p:nvPr/>
        </p:nvGrpSpPr>
        <p:grpSpPr>
          <a:xfrm>
            <a:off x="11901106" y="2436086"/>
            <a:ext cx="5374294" cy="8026809"/>
            <a:chOff x="11989597" y="2436086"/>
            <a:chExt cx="5374294" cy="8026809"/>
          </a:xfrm>
        </p:grpSpPr>
        <p:pic>
          <p:nvPicPr>
            <p:cNvPr id="35" name="그림 34" descr="스크린샷, 직사각형, 라인, 디자인이(가) 표시된 사진&#10;&#10;자동 생성된 설명">
              <a:extLst>
                <a:ext uri="{FF2B5EF4-FFF2-40B4-BE49-F238E27FC236}">
                  <a16:creationId xmlns:a16="http://schemas.microsoft.com/office/drawing/2014/main" id="{13D0185C-9B1F-3CD4-C580-87FBB7AE85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989597" y="7165495"/>
              <a:ext cx="5374294" cy="3297400"/>
            </a:xfrm>
            <a:prstGeom prst="rect">
              <a:avLst/>
            </a:prstGeom>
          </p:spPr>
        </p:pic>
        <p:sp>
          <p:nvSpPr>
            <p:cNvPr id="38" name="Google Shape;239;p21">
              <a:extLst>
                <a:ext uri="{FF2B5EF4-FFF2-40B4-BE49-F238E27FC236}">
                  <a16:creationId xmlns:a16="http://schemas.microsoft.com/office/drawing/2014/main" id="{E5C770F9-F65D-065B-77DE-6CD1F88C9C10}"/>
                </a:ext>
              </a:extLst>
            </p:cNvPr>
            <p:cNvSpPr txBox="1"/>
            <p:nvPr/>
          </p:nvSpPr>
          <p:spPr>
            <a:xfrm>
              <a:off x="12939241" y="8309070"/>
              <a:ext cx="3494893" cy="9358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2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5400" b="1" dirty="0" err="1">
                  <a:solidFill>
                    <a:srgbClr val="311D0D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화각경대</a:t>
              </a:r>
              <a:endParaRPr lang="en-US" sz="54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endParaRPr>
            </a:p>
          </p:txBody>
        </p: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611DFF6F-9E34-0E67-3B69-A9A62B8937F8}"/>
                </a:ext>
              </a:extLst>
            </p:cNvPr>
            <p:cNvGrpSpPr/>
            <p:nvPr/>
          </p:nvGrpSpPr>
          <p:grpSpPr>
            <a:xfrm>
              <a:off x="12492837" y="2436086"/>
              <a:ext cx="4371069" cy="5727606"/>
              <a:chOff x="15716532" y="2288600"/>
              <a:chExt cx="4657668" cy="6103150"/>
            </a:xfrm>
          </p:grpSpPr>
          <p:pic>
            <p:nvPicPr>
              <p:cNvPr id="44" name="그림 43" descr="용기, 상자, 트렁크, 바닥이(가) 표시된 사진&#10;&#10;자동 생성된 설명">
                <a:extLst>
                  <a:ext uri="{FF2B5EF4-FFF2-40B4-BE49-F238E27FC236}">
                    <a16:creationId xmlns:a16="http://schemas.microsoft.com/office/drawing/2014/main" id="{D9F2BE2C-B3C6-8E5B-5A88-E5A8DF5098C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l="33069" t="22067" r="32906" b="17771"/>
              <a:stretch/>
            </p:blipFill>
            <p:spPr>
              <a:xfrm>
                <a:off x="15716532" y="2440325"/>
                <a:ext cx="4657668" cy="5822084"/>
              </a:xfrm>
              <a:prstGeom prst="rect">
                <a:avLst/>
              </a:prstGeom>
            </p:spPr>
          </p:pic>
          <p:pic>
            <p:nvPicPr>
              <p:cNvPr id="41" name="그림 40" descr="스크린샷, 직사각형, 블랙, 사각형이(가) 표시된 사진&#10;&#10;자동 생성된 설명">
                <a:extLst>
                  <a:ext uri="{FF2B5EF4-FFF2-40B4-BE49-F238E27FC236}">
                    <a16:creationId xmlns:a16="http://schemas.microsoft.com/office/drawing/2014/main" id="{90D298E0-B64C-0FEA-514C-0A2BF6A542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4879" t="1668" r="5135" b="15000"/>
              <a:stretch/>
            </p:blipFill>
            <p:spPr>
              <a:xfrm>
                <a:off x="15716532" y="2288600"/>
                <a:ext cx="4657668" cy="6103150"/>
              </a:xfrm>
              <a:prstGeom prst="rect">
                <a:avLst/>
              </a:prstGeom>
            </p:spPr>
          </p:pic>
        </p:grp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BD50F2D9-2A6A-ACFE-00A6-7FC56FE52969}"/>
              </a:ext>
            </a:extLst>
          </p:cNvPr>
          <p:cNvGrpSpPr/>
          <p:nvPr/>
        </p:nvGrpSpPr>
        <p:grpSpPr>
          <a:xfrm>
            <a:off x="238558" y="271462"/>
            <a:ext cx="17744209" cy="9744076"/>
            <a:chOff x="238558" y="271462"/>
            <a:chExt cx="17744209" cy="9744076"/>
          </a:xfrm>
        </p:grpSpPr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DAB20465-8A14-5791-DE59-0E11C3C29D7E}"/>
                </a:ext>
              </a:extLst>
            </p:cNvPr>
            <p:cNvCxnSpPr>
              <a:cxnSpLocks/>
            </p:cNvCxnSpPr>
            <p:nvPr/>
          </p:nvCxnSpPr>
          <p:spPr>
            <a:xfrm>
              <a:off x="17680348" y="1085850"/>
              <a:ext cx="0" cy="8115300"/>
            </a:xfrm>
            <a:prstGeom prst="line">
              <a:avLst/>
            </a:prstGeom>
            <a:ln w="28575">
              <a:solidFill>
                <a:srgbClr val="7747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97C270FD-A9F6-9518-63C6-09FEB17C5DDC}"/>
                </a:ext>
              </a:extLst>
            </p:cNvPr>
            <p:cNvGrpSpPr/>
            <p:nvPr/>
          </p:nvGrpSpPr>
          <p:grpSpPr>
            <a:xfrm>
              <a:off x="238558" y="271462"/>
              <a:ext cx="17744209" cy="9744076"/>
              <a:chOff x="238558" y="271462"/>
              <a:chExt cx="17744209" cy="9744076"/>
            </a:xfrm>
          </p:grpSpPr>
          <p:pic>
            <p:nvPicPr>
              <p:cNvPr id="50" name="그림 49">
                <a:extLst>
                  <a:ext uri="{FF2B5EF4-FFF2-40B4-BE49-F238E27FC236}">
                    <a16:creationId xmlns:a16="http://schemas.microsoft.com/office/drawing/2014/main" id="{C90CB9FE-2FFC-450F-F715-12D5DDBD51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8558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1" name="그림 50">
                <a:extLst>
                  <a:ext uri="{FF2B5EF4-FFF2-40B4-BE49-F238E27FC236}">
                    <a16:creationId xmlns:a16="http://schemas.microsoft.com/office/drawing/2014/main" id="{1E272202-74EE-5AB0-F332-8BFC8751DB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7377929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2" name="그림 51">
                <a:extLst>
                  <a:ext uri="{FF2B5EF4-FFF2-40B4-BE49-F238E27FC236}">
                    <a16:creationId xmlns:a16="http://schemas.microsoft.com/office/drawing/2014/main" id="{A5553C7C-C2C1-D0B2-F2B0-BBEA5C66B5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8558" y="9410700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3" name="그림 52">
                <a:extLst>
                  <a:ext uri="{FF2B5EF4-FFF2-40B4-BE49-F238E27FC236}">
                    <a16:creationId xmlns:a16="http://schemas.microsoft.com/office/drawing/2014/main" id="{4D0C0145-1196-7C40-DC3D-05048FA6F1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7377929" y="9410700"/>
                <a:ext cx="604838" cy="604838"/>
              </a:xfrm>
              <a:prstGeom prst="rect">
                <a:avLst/>
              </a:prstGeom>
            </p:spPr>
          </p:pic>
          <p:cxnSp>
            <p:nvCxnSpPr>
              <p:cNvPr id="54" name="직선 연결선 53">
                <a:extLst>
                  <a:ext uri="{FF2B5EF4-FFF2-40B4-BE49-F238E27FC236}">
                    <a16:creationId xmlns:a16="http://schemas.microsoft.com/office/drawing/2014/main" id="{B33E8A24-5CAD-4233-99D0-B3CD129483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0977" y="1085850"/>
                <a:ext cx="0" cy="811530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직선 연결선 54">
                <a:extLst>
                  <a:ext uri="{FF2B5EF4-FFF2-40B4-BE49-F238E27FC236}">
                    <a16:creationId xmlns:a16="http://schemas.microsoft.com/office/drawing/2014/main" id="{163E1F1A-05DF-3465-6EC6-7E7F47EA267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573881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직선 연결선 55">
                <a:extLst>
                  <a:ext uri="{FF2B5EF4-FFF2-40B4-BE49-F238E27FC236}">
                    <a16:creationId xmlns:a16="http://schemas.microsoft.com/office/drawing/2014/main" id="{03ECFEDC-8DD1-D86B-8C3D-01576447D8E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9713119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7" name="그림 56" descr="블랙, 어둠이(가) 표시된 사진&#10;&#10;자동 생성된 설명">
            <a:extLst>
              <a:ext uri="{FF2B5EF4-FFF2-40B4-BE49-F238E27FC236}">
                <a16:creationId xmlns:a16="http://schemas.microsoft.com/office/drawing/2014/main" id="{82E4A3B9-7F28-EE71-17FC-083169A9AC8F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A7E3ED">
                <a:tint val="45000"/>
                <a:satMod val="400000"/>
              </a:srgbClr>
            </a:duotone>
            <a:alphaModFix amt="35000"/>
          </a:blip>
          <a:stretch>
            <a:fillRect/>
          </a:stretch>
        </p:blipFill>
        <p:spPr>
          <a:xfrm>
            <a:off x="147928" y="1962803"/>
            <a:ext cx="18368671" cy="395703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299FAF2C-CFCF-2969-0EDE-010DE8667658}"/>
              </a:ext>
            </a:extLst>
          </p:cNvPr>
          <p:cNvSpPr txBox="1"/>
          <p:nvPr/>
        </p:nvSpPr>
        <p:spPr>
          <a:xfrm>
            <a:off x="1190681" y="824026"/>
            <a:ext cx="158848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마무리 퀴즈 </a:t>
            </a:r>
            <a:r>
              <a:rPr lang="en-US" altLang="ko-KR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- </a:t>
            </a:r>
            <a:r>
              <a:rPr lang="ko-KR" altLang="en-US" sz="6000" dirty="0">
                <a:solidFill>
                  <a:srgbClr val="77471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오늘 배운 학습을 정리해 보아요</a:t>
            </a:r>
            <a:endParaRPr lang="en-US" altLang="ko-KR" sz="6000" dirty="0">
              <a:solidFill>
                <a:srgbClr val="77471F"/>
              </a:solidFill>
              <a:latin typeface="온글잎 밑미 Regular" panose="02000503000000000000" pitchFamily="2" charset="-127"/>
              <a:ea typeface="온글잎 밑미 Regular" panose="02000503000000000000" pitchFamily="2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87CCD1B-390D-460D-B67B-56C296713430}"/>
              </a:ext>
            </a:extLst>
          </p:cNvPr>
          <p:cNvSpPr/>
          <p:nvPr/>
        </p:nvSpPr>
        <p:spPr>
          <a:xfrm>
            <a:off x="2361058" y="8407474"/>
            <a:ext cx="2530476" cy="808213"/>
          </a:xfrm>
          <a:prstGeom prst="rect">
            <a:avLst/>
          </a:prstGeom>
          <a:solidFill>
            <a:schemeClr val="bg1"/>
          </a:solidFill>
          <a:ln w="57150">
            <a:solidFill>
              <a:srgbClr val="7747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5E73A0D-7879-ABE3-169B-0C2ED26C7B6C}"/>
              </a:ext>
            </a:extLst>
          </p:cNvPr>
          <p:cNvSpPr/>
          <p:nvPr/>
        </p:nvSpPr>
        <p:spPr>
          <a:xfrm>
            <a:off x="7842036" y="8407474"/>
            <a:ext cx="2530476" cy="808213"/>
          </a:xfrm>
          <a:prstGeom prst="rect">
            <a:avLst/>
          </a:prstGeom>
          <a:solidFill>
            <a:schemeClr val="bg1"/>
          </a:solidFill>
          <a:ln w="57150">
            <a:solidFill>
              <a:srgbClr val="7747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0C30116-C9BE-8606-38E3-B01A39A1B83D}"/>
              </a:ext>
            </a:extLst>
          </p:cNvPr>
          <p:cNvSpPr/>
          <p:nvPr/>
        </p:nvSpPr>
        <p:spPr>
          <a:xfrm>
            <a:off x="13323015" y="8407474"/>
            <a:ext cx="2530476" cy="808213"/>
          </a:xfrm>
          <a:prstGeom prst="rect">
            <a:avLst/>
          </a:prstGeom>
          <a:solidFill>
            <a:schemeClr val="bg1"/>
          </a:solidFill>
          <a:ln w="57150">
            <a:solidFill>
              <a:srgbClr val="7747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4B5EA7-5042-A6BF-DAD0-1B0BF9B44262}"/>
              </a:ext>
            </a:extLst>
          </p:cNvPr>
          <p:cNvSpPr txBox="1"/>
          <p:nvPr/>
        </p:nvSpPr>
        <p:spPr>
          <a:xfrm>
            <a:off x="12046466" y="9835917"/>
            <a:ext cx="94578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[</a:t>
            </a:r>
            <a:r>
              <a:rPr lang="ko-KR" altLang="en-US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출처</a:t>
            </a:r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] &lt;</a:t>
            </a:r>
            <a:r>
              <a:rPr lang="ko-KR" altLang="en-US" dirty="0">
                <a:solidFill>
                  <a:srgbClr val="5F5F5F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나전</a:t>
            </a:r>
            <a:r>
              <a:rPr lang="ko-KR" altLang="en-US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경대</a:t>
            </a:r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&gt;, &lt;</a:t>
            </a:r>
            <a:r>
              <a:rPr lang="ko-KR" altLang="en-US" b="0" i="0" dirty="0" err="1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퇴침경대</a:t>
            </a:r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&gt;, &lt;</a:t>
            </a:r>
            <a:r>
              <a:rPr lang="ko-KR" altLang="en-US" b="0" i="0" dirty="0" err="1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화각경대</a:t>
            </a:r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&gt; </a:t>
            </a:r>
            <a:r>
              <a:rPr lang="ko-KR" altLang="en-US" b="0" i="0" dirty="0" err="1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한국민족문화대백과사전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091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C3F5A-558A-119F-479D-9B3B7D109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림 31" descr="스크린샷, 어둠, 자연, 달이(가) 표시된 사진&#10;&#10;자동 생성된 설명">
            <a:extLst>
              <a:ext uri="{FF2B5EF4-FFF2-40B4-BE49-F238E27FC236}">
                <a16:creationId xmlns:a16="http://schemas.microsoft.com/office/drawing/2014/main" id="{29E7A08A-6CFA-8FED-AC23-1E76A1B1483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 rot="9000000">
            <a:off x="2275821" y="-640477"/>
            <a:ext cx="13736352" cy="13994310"/>
          </a:xfrm>
          <a:prstGeom prst="rect">
            <a:avLst/>
          </a:prstGeom>
        </p:spPr>
      </p:pic>
      <p:grpSp>
        <p:nvGrpSpPr>
          <p:cNvPr id="22" name="그룹 21">
            <a:extLst>
              <a:ext uri="{FF2B5EF4-FFF2-40B4-BE49-F238E27FC236}">
                <a16:creationId xmlns:a16="http://schemas.microsoft.com/office/drawing/2014/main" id="{651E0864-5B7D-85DC-B5CE-8CE10B016534}"/>
              </a:ext>
            </a:extLst>
          </p:cNvPr>
          <p:cNvGrpSpPr/>
          <p:nvPr/>
        </p:nvGrpSpPr>
        <p:grpSpPr>
          <a:xfrm>
            <a:off x="1921039" y="938155"/>
            <a:ext cx="14445916" cy="2196761"/>
            <a:chOff x="4719638" y="1170177"/>
            <a:chExt cx="14445916" cy="2196761"/>
          </a:xfrm>
        </p:grpSpPr>
        <p:pic>
          <p:nvPicPr>
            <p:cNvPr id="18" name="그림 17" descr="블랙, 어둠이(가) 표시된 사진&#10;&#10;자동 생성된 설명">
              <a:extLst>
                <a:ext uri="{FF2B5EF4-FFF2-40B4-BE49-F238E27FC236}">
                  <a16:creationId xmlns:a16="http://schemas.microsoft.com/office/drawing/2014/main" id="{C467D5B9-5C0B-E6DD-44CB-6D33DE1AD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rgbClr val="A7E3ED">
                  <a:tint val="45000"/>
                  <a:satMod val="400000"/>
                </a:srgbClr>
              </a:duotone>
              <a:alphaModFix amt="35000"/>
            </a:blip>
            <a:stretch>
              <a:fillRect/>
            </a:stretch>
          </p:blipFill>
          <p:spPr>
            <a:xfrm>
              <a:off x="4719638" y="3055740"/>
              <a:ext cx="14445916" cy="311198"/>
            </a:xfrm>
            <a:prstGeom prst="rect">
              <a:avLst/>
            </a:prstGeom>
          </p:spPr>
        </p:pic>
        <p:sp>
          <p:nvSpPr>
            <p:cNvPr id="21" name="Google Shape;96;p14">
              <a:extLst>
                <a:ext uri="{FF2B5EF4-FFF2-40B4-BE49-F238E27FC236}">
                  <a16:creationId xmlns:a16="http://schemas.microsoft.com/office/drawing/2014/main" id="{A56332DD-2CF8-B882-E029-B5A602066903}"/>
                </a:ext>
              </a:extLst>
            </p:cNvPr>
            <p:cNvSpPr txBox="1"/>
            <p:nvPr/>
          </p:nvSpPr>
          <p:spPr>
            <a:xfrm>
              <a:off x="7010109" y="1170177"/>
              <a:ext cx="9864974" cy="17507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9979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ko-KR" altLang="en-US" sz="10000" b="1" dirty="0">
                  <a:solidFill>
                    <a:srgbClr val="311D0D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오늘 학습 목표</a:t>
              </a:r>
              <a:endParaRPr lang="en-US" altLang="ko-KR" sz="10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6F74E06D-3F0C-AE7C-9BA9-364A6FD658A2}"/>
              </a:ext>
            </a:extLst>
          </p:cNvPr>
          <p:cNvGrpSpPr/>
          <p:nvPr/>
        </p:nvGrpSpPr>
        <p:grpSpPr>
          <a:xfrm>
            <a:off x="152397" y="3028950"/>
            <a:ext cx="17983199" cy="6284204"/>
            <a:chOff x="152397" y="3028950"/>
            <a:chExt cx="17983199" cy="6284204"/>
          </a:xfrm>
        </p:grpSpPr>
        <p:pic>
          <p:nvPicPr>
            <p:cNvPr id="35" name="그림 34" descr="스크린샷, 직사각형, 라인, 디자인이(가) 표시된 사진&#10;&#10;자동 생성된 설명">
              <a:extLst>
                <a:ext uri="{FF2B5EF4-FFF2-40B4-BE49-F238E27FC236}">
                  <a16:creationId xmlns:a16="http://schemas.microsoft.com/office/drawing/2014/main" id="{D7AED93B-3027-64D6-350E-5078A231F5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7714" t="28097" r="7321" b="28384"/>
            <a:stretch/>
          </p:blipFill>
          <p:spPr>
            <a:xfrm>
              <a:off x="566980" y="3028950"/>
              <a:ext cx="17225720" cy="6284204"/>
            </a:xfrm>
            <a:prstGeom prst="rect">
              <a:avLst/>
            </a:prstGeom>
          </p:spPr>
        </p:pic>
        <p:sp>
          <p:nvSpPr>
            <p:cNvPr id="34" name="Google Shape;96;p14">
              <a:extLst>
                <a:ext uri="{FF2B5EF4-FFF2-40B4-BE49-F238E27FC236}">
                  <a16:creationId xmlns:a16="http://schemas.microsoft.com/office/drawing/2014/main" id="{B17B4756-FC54-ACD2-1687-ACF831AB257B}"/>
                </a:ext>
              </a:extLst>
            </p:cNvPr>
            <p:cNvSpPr txBox="1"/>
            <p:nvPr/>
          </p:nvSpPr>
          <p:spPr>
            <a:xfrm>
              <a:off x="152397" y="4690938"/>
              <a:ext cx="17983199" cy="26545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ko-KR" altLang="en-US" sz="6000" dirty="0">
                  <a:solidFill>
                    <a:srgbClr val="311D0D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한국 전통가구인 경대에 대해 알아보고</a:t>
              </a:r>
              <a:endParaRPr lang="en-US" altLang="ko-KR" sz="6000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endParaRPr>
            </a:p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ko-KR" altLang="en-US" sz="6000" dirty="0">
                  <a:solidFill>
                    <a:srgbClr val="311D0D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자개를 활용하여 나만의 전통 경대를 만들어보아요</a:t>
              </a:r>
              <a:r>
                <a:rPr lang="en-US" altLang="ko-KR" sz="6000" dirty="0">
                  <a:solidFill>
                    <a:srgbClr val="311D0D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!</a:t>
              </a: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64B431CE-FCE5-2744-C2ED-4DC0526CEE9D}"/>
              </a:ext>
            </a:extLst>
          </p:cNvPr>
          <p:cNvGrpSpPr/>
          <p:nvPr/>
        </p:nvGrpSpPr>
        <p:grpSpPr>
          <a:xfrm>
            <a:off x="238558" y="271462"/>
            <a:ext cx="17744209" cy="9744076"/>
            <a:chOff x="238558" y="271462"/>
            <a:chExt cx="17744209" cy="9744076"/>
          </a:xfrm>
        </p:grpSpPr>
        <p:cxnSp>
          <p:nvCxnSpPr>
            <p:cNvPr id="45" name="직선 연결선 44">
              <a:extLst>
                <a:ext uri="{FF2B5EF4-FFF2-40B4-BE49-F238E27FC236}">
                  <a16:creationId xmlns:a16="http://schemas.microsoft.com/office/drawing/2014/main" id="{5E181921-96BD-E0C1-F01B-0B2B1E1C67CD}"/>
                </a:ext>
              </a:extLst>
            </p:cNvPr>
            <p:cNvCxnSpPr>
              <a:cxnSpLocks/>
            </p:cNvCxnSpPr>
            <p:nvPr/>
          </p:nvCxnSpPr>
          <p:spPr>
            <a:xfrm>
              <a:off x="17680348" y="1085850"/>
              <a:ext cx="0" cy="8115300"/>
            </a:xfrm>
            <a:prstGeom prst="line">
              <a:avLst/>
            </a:prstGeom>
            <a:ln w="28575">
              <a:solidFill>
                <a:srgbClr val="7747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DAA4FBEE-BBAD-5A8A-BF94-36AF9B2F6A01}"/>
                </a:ext>
              </a:extLst>
            </p:cNvPr>
            <p:cNvGrpSpPr/>
            <p:nvPr/>
          </p:nvGrpSpPr>
          <p:grpSpPr>
            <a:xfrm>
              <a:off x="238558" y="271462"/>
              <a:ext cx="17744209" cy="9744076"/>
              <a:chOff x="238558" y="271462"/>
              <a:chExt cx="17744209" cy="9744076"/>
            </a:xfrm>
          </p:grpSpPr>
          <p:pic>
            <p:nvPicPr>
              <p:cNvPr id="47" name="그림 46">
                <a:extLst>
                  <a:ext uri="{FF2B5EF4-FFF2-40B4-BE49-F238E27FC236}">
                    <a16:creationId xmlns:a16="http://schemas.microsoft.com/office/drawing/2014/main" id="{F242C701-791C-EAFF-2EA7-DC9B56CD36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8558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48" name="그림 47">
                <a:extLst>
                  <a:ext uri="{FF2B5EF4-FFF2-40B4-BE49-F238E27FC236}">
                    <a16:creationId xmlns:a16="http://schemas.microsoft.com/office/drawing/2014/main" id="{35476FF7-7A4A-D1A9-E4A5-0223E13E2A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377929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49" name="그림 48">
                <a:extLst>
                  <a:ext uri="{FF2B5EF4-FFF2-40B4-BE49-F238E27FC236}">
                    <a16:creationId xmlns:a16="http://schemas.microsoft.com/office/drawing/2014/main" id="{8F134CB1-6B52-A6E6-C880-96663401E0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8558" y="9410700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0" name="그림 49">
                <a:extLst>
                  <a:ext uri="{FF2B5EF4-FFF2-40B4-BE49-F238E27FC236}">
                    <a16:creationId xmlns:a16="http://schemas.microsoft.com/office/drawing/2014/main" id="{C12A69BF-1269-4C45-8707-009A350E15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377929" y="9410700"/>
                <a:ext cx="604838" cy="604838"/>
              </a:xfrm>
              <a:prstGeom prst="rect">
                <a:avLst/>
              </a:prstGeom>
            </p:spPr>
          </p:pic>
          <p:cxnSp>
            <p:nvCxnSpPr>
              <p:cNvPr id="51" name="직선 연결선 50">
                <a:extLst>
                  <a:ext uri="{FF2B5EF4-FFF2-40B4-BE49-F238E27FC236}">
                    <a16:creationId xmlns:a16="http://schemas.microsoft.com/office/drawing/2014/main" id="{7505B5E7-B8D4-EEE3-D0D5-65D6F8B654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0977" y="1085850"/>
                <a:ext cx="0" cy="811530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직선 연결선 51">
                <a:extLst>
                  <a:ext uri="{FF2B5EF4-FFF2-40B4-BE49-F238E27FC236}">
                    <a16:creationId xmlns:a16="http://schemas.microsoft.com/office/drawing/2014/main" id="{97744E2F-718F-DC6F-F1E1-9C275C9BCC0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573881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직선 연결선 52">
                <a:extLst>
                  <a:ext uri="{FF2B5EF4-FFF2-40B4-BE49-F238E27FC236}">
                    <a16:creationId xmlns:a16="http://schemas.microsoft.com/office/drawing/2014/main" id="{028CDC60-76A5-255A-9A69-8402A0AF177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9713119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10972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69971-D6E0-2B7C-7B0B-736A6E344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F0FF0933-C662-C167-C885-79126536CC2A}"/>
              </a:ext>
            </a:extLst>
          </p:cNvPr>
          <p:cNvGrpSpPr/>
          <p:nvPr/>
        </p:nvGrpSpPr>
        <p:grpSpPr>
          <a:xfrm>
            <a:off x="-6836861" y="-2695802"/>
            <a:ext cx="16747777" cy="15531120"/>
            <a:chOff x="3110879" y="-743403"/>
            <a:chExt cx="12502455" cy="11967674"/>
          </a:xfrm>
        </p:grpSpPr>
        <p:pic>
          <p:nvPicPr>
            <p:cNvPr id="7" name="그림 6" descr="스크린샷, 어둠, 자연, 달이(가) 표시된 사진&#10;&#10;자동 생성된 설명">
              <a:extLst>
                <a:ext uri="{FF2B5EF4-FFF2-40B4-BE49-F238E27FC236}">
                  <a16:creationId xmlns:a16="http://schemas.microsoft.com/office/drawing/2014/main" id="{A5ED1878-D16F-54F7-C519-A12CD0A33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4145234" y="-743403"/>
              <a:ext cx="11468100" cy="11683464"/>
            </a:xfrm>
            <a:prstGeom prst="rect">
              <a:avLst/>
            </a:prstGeom>
          </p:spPr>
        </p:pic>
        <p:pic>
          <p:nvPicPr>
            <p:cNvPr id="9" name="그림 8" descr="스크린샷, 어둠, 자연, 달이(가) 표시된 사진&#10;&#10;자동 생성된 설명">
              <a:extLst>
                <a:ext uri="{FF2B5EF4-FFF2-40B4-BE49-F238E27FC236}">
                  <a16:creationId xmlns:a16="http://schemas.microsoft.com/office/drawing/2014/main" id="{AE050D74-DA88-339C-2EAA-DD59B5F2C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5000"/>
            </a:blip>
            <a:stretch>
              <a:fillRect/>
            </a:stretch>
          </p:blipFill>
          <p:spPr>
            <a:xfrm rot="9000000">
              <a:off x="3110879" y="2378369"/>
              <a:ext cx="8682844" cy="8845902"/>
            </a:xfrm>
            <a:prstGeom prst="rect">
              <a:avLst/>
            </a:prstGeom>
          </p:spPr>
        </p:pic>
      </p:grpSp>
      <p:pic>
        <p:nvPicPr>
          <p:cNvPr id="12" name="그림 11" descr="흑백, 카메라이(가) 표시된 사진&#10;&#10;자동 생성된 설명">
            <a:extLst>
              <a:ext uri="{FF2B5EF4-FFF2-40B4-BE49-F238E27FC236}">
                <a16:creationId xmlns:a16="http://schemas.microsoft.com/office/drawing/2014/main" id="{D78AFA83-E570-FD2B-8734-F8A1FFADDA8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alphaModFix amt="8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stelsSmoot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914686" y="-5616872"/>
            <a:ext cx="18346100" cy="22162582"/>
          </a:xfrm>
          <a:prstGeom prst="rect">
            <a:avLst/>
          </a:prstGeom>
        </p:spPr>
      </p:pic>
      <p:pic>
        <p:nvPicPr>
          <p:cNvPr id="18" name="그림 17" descr="블랙, 어둠이(가) 표시된 사진&#10;&#10;자동 생성된 설명">
            <a:extLst>
              <a:ext uri="{FF2B5EF4-FFF2-40B4-BE49-F238E27FC236}">
                <a16:creationId xmlns:a16="http://schemas.microsoft.com/office/drawing/2014/main" id="{6C6455BB-7164-0C51-4204-8AFF6243B95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A7E3ED">
                <a:tint val="45000"/>
                <a:satMod val="400000"/>
              </a:srgbClr>
            </a:duotone>
            <a:alphaModFix amt="35000"/>
          </a:blip>
          <a:stretch>
            <a:fillRect/>
          </a:stretch>
        </p:blipFill>
        <p:spPr>
          <a:xfrm>
            <a:off x="9338543" y="3223373"/>
            <a:ext cx="8526236" cy="365786"/>
          </a:xfrm>
          <a:prstGeom prst="rect">
            <a:avLst/>
          </a:prstGeom>
        </p:spPr>
      </p:pic>
      <p:sp>
        <p:nvSpPr>
          <p:cNvPr id="21" name="Google Shape;96;p14">
            <a:extLst>
              <a:ext uri="{FF2B5EF4-FFF2-40B4-BE49-F238E27FC236}">
                <a16:creationId xmlns:a16="http://schemas.microsoft.com/office/drawing/2014/main" id="{98F0EFFF-4C44-00F8-5B44-76D6E7F7993D}"/>
              </a:ext>
            </a:extLst>
          </p:cNvPr>
          <p:cNvSpPr txBox="1"/>
          <p:nvPr/>
        </p:nvSpPr>
        <p:spPr>
          <a:xfrm>
            <a:off x="7044379" y="2257864"/>
            <a:ext cx="9864974" cy="106182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1. </a:t>
            </a:r>
            <a:r>
              <a:rPr lang="ko-KR" altLang="en-US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경대에 대해 알아보기</a:t>
            </a:r>
            <a:endParaRPr lang="en-US" altLang="ko-KR" sz="6000" b="1" dirty="0">
              <a:solidFill>
                <a:srgbClr val="311D0D"/>
              </a:solidFill>
              <a:latin typeface="메이플스토리" panose="02000300000000000000" pitchFamily="2" charset="-127"/>
              <a:ea typeface="메이플스토리" panose="02000300000000000000" pitchFamily="2" charset="-127"/>
            </a:endParaRPr>
          </a:p>
        </p:txBody>
      </p:sp>
      <p:pic>
        <p:nvPicPr>
          <p:cNvPr id="27" name="그림 26" descr="블랙, 어둠이(가) 표시된 사진&#10;&#10;자동 생성된 설명">
            <a:extLst>
              <a:ext uri="{FF2B5EF4-FFF2-40B4-BE49-F238E27FC236}">
                <a16:creationId xmlns:a16="http://schemas.microsoft.com/office/drawing/2014/main" id="{B73EC99D-59CC-63D0-BF49-283604376375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A7E3ED">
                <a:tint val="45000"/>
                <a:satMod val="400000"/>
              </a:srgbClr>
            </a:duotone>
            <a:alphaModFix amt="35000"/>
          </a:blip>
          <a:stretch>
            <a:fillRect/>
          </a:stretch>
        </p:blipFill>
        <p:spPr>
          <a:xfrm>
            <a:off x="7665040" y="5581521"/>
            <a:ext cx="10199739" cy="365787"/>
          </a:xfrm>
          <a:prstGeom prst="rect">
            <a:avLst/>
          </a:prstGeom>
        </p:spPr>
      </p:pic>
      <p:sp>
        <p:nvSpPr>
          <p:cNvPr id="28" name="Google Shape;96;p14">
            <a:extLst>
              <a:ext uri="{FF2B5EF4-FFF2-40B4-BE49-F238E27FC236}">
                <a16:creationId xmlns:a16="http://schemas.microsoft.com/office/drawing/2014/main" id="{5AEEC4DA-B775-EC7A-02B0-993A9AB50987}"/>
              </a:ext>
            </a:extLst>
          </p:cNvPr>
          <p:cNvSpPr txBox="1"/>
          <p:nvPr/>
        </p:nvSpPr>
        <p:spPr>
          <a:xfrm>
            <a:off x="7044379" y="4583633"/>
            <a:ext cx="9864974" cy="106182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2. </a:t>
            </a:r>
            <a:r>
              <a:rPr lang="ko-KR" altLang="en-US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나만의 경대를 만들어보기</a:t>
            </a:r>
            <a:endParaRPr lang="en-US" altLang="ko-KR" sz="6000" b="1" dirty="0">
              <a:solidFill>
                <a:srgbClr val="311D0D"/>
              </a:solidFill>
              <a:latin typeface="메이플스토리" panose="02000300000000000000" pitchFamily="2" charset="-127"/>
              <a:ea typeface="메이플스토리" panose="02000300000000000000" pitchFamily="2" charset="-127"/>
            </a:endParaRPr>
          </a:p>
        </p:txBody>
      </p:sp>
      <p:pic>
        <p:nvPicPr>
          <p:cNvPr id="20" name="그림 19" descr="블랙, 어둠이(가) 표시된 사진&#10;&#10;자동 생성된 설명">
            <a:extLst>
              <a:ext uri="{FF2B5EF4-FFF2-40B4-BE49-F238E27FC236}">
                <a16:creationId xmlns:a16="http://schemas.microsoft.com/office/drawing/2014/main" id="{EA8A0C28-60D8-E83E-0538-F2EB199C4488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A7E3ED">
                <a:tint val="45000"/>
                <a:satMod val="400000"/>
              </a:srgbClr>
            </a:duotone>
            <a:alphaModFix amt="35000"/>
          </a:blip>
          <a:stretch>
            <a:fillRect/>
          </a:stretch>
        </p:blipFill>
        <p:spPr>
          <a:xfrm>
            <a:off x="12096258" y="7939671"/>
            <a:ext cx="5768521" cy="365787"/>
          </a:xfrm>
          <a:prstGeom prst="rect">
            <a:avLst/>
          </a:prstGeom>
        </p:spPr>
      </p:pic>
      <p:sp>
        <p:nvSpPr>
          <p:cNvPr id="29" name="Google Shape;96;p14">
            <a:extLst>
              <a:ext uri="{FF2B5EF4-FFF2-40B4-BE49-F238E27FC236}">
                <a16:creationId xmlns:a16="http://schemas.microsoft.com/office/drawing/2014/main" id="{86F12125-CEA2-55D2-81EB-A5AF46F559F3}"/>
              </a:ext>
            </a:extLst>
          </p:cNvPr>
          <p:cNvSpPr txBox="1"/>
          <p:nvPr/>
        </p:nvSpPr>
        <p:spPr>
          <a:xfrm>
            <a:off x="7044379" y="6941783"/>
            <a:ext cx="9864974" cy="106182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3. </a:t>
            </a:r>
            <a:r>
              <a:rPr lang="ko-KR" altLang="en-US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마무리 퀴즈</a:t>
            </a:r>
            <a:endParaRPr lang="en-US" altLang="ko-KR" sz="6000" b="1" dirty="0">
              <a:solidFill>
                <a:srgbClr val="311D0D"/>
              </a:solidFill>
              <a:latin typeface="메이플스토리" panose="02000300000000000000" pitchFamily="2" charset="-127"/>
              <a:ea typeface="메이플스토리" panose="02000300000000000000" pitchFamily="2" charset="-127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A4D0E16D-076C-3559-4980-DAEC635F7065}"/>
              </a:ext>
            </a:extLst>
          </p:cNvPr>
          <p:cNvGrpSpPr/>
          <p:nvPr/>
        </p:nvGrpSpPr>
        <p:grpSpPr>
          <a:xfrm>
            <a:off x="3402175" y="271462"/>
            <a:ext cx="14580592" cy="9744076"/>
            <a:chOff x="3402175" y="271462"/>
            <a:chExt cx="14580592" cy="9744076"/>
          </a:xfrm>
        </p:grpSpPr>
        <p:cxnSp>
          <p:nvCxnSpPr>
            <p:cNvPr id="31" name="직선 연결선 30">
              <a:extLst>
                <a:ext uri="{FF2B5EF4-FFF2-40B4-BE49-F238E27FC236}">
                  <a16:creationId xmlns:a16="http://schemas.microsoft.com/office/drawing/2014/main" id="{92A26556-AF03-7C8A-3C5C-A64437A5E928}"/>
                </a:ext>
              </a:extLst>
            </p:cNvPr>
            <p:cNvCxnSpPr>
              <a:cxnSpLocks/>
            </p:cNvCxnSpPr>
            <p:nvPr/>
          </p:nvCxnSpPr>
          <p:spPr>
            <a:xfrm>
              <a:off x="17680348" y="1085850"/>
              <a:ext cx="0" cy="8115300"/>
            </a:xfrm>
            <a:prstGeom prst="line">
              <a:avLst/>
            </a:prstGeom>
            <a:ln w="28575">
              <a:solidFill>
                <a:srgbClr val="7747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8E54EF27-6699-0BDB-174C-2ECFA7205667}"/>
                </a:ext>
              </a:extLst>
            </p:cNvPr>
            <p:cNvGrpSpPr/>
            <p:nvPr/>
          </p:nvGrpSpPr>
          <p:grpSpPr>
            <a:xfrm>
              <a:off x="3402175" y="271462"/>
              <a:ext cx="14580592" cy="9744076"/>
              <a:chOff x="3402175" y="271462"/>
              <a:chExt cx="14580592" cy="9744076"/>
            </a:xfrm>
          </p:grpSpPr>
          <p:pic>
            <p:nvPicPr>
              <p:cNvPr id="34" name="그림 33">
                <a:extLst>
                  <a:ext uri="{FF2B5EF4-FFF2-40B4-BE49-F238E27FC236}">
                    <a16:creationId xmlns:a16="http://schemas.microsoft.com/office/drawing/2014/main" id="{38D9C386-9758-D4C3-58F6-0AA8D3EEBA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377929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36" name="그림 35">
                <a:extLst>
                  <a:ext uri="{FF2B5EF4-FFF2-40B4-BE49-F238E27FC236}">
                    <a16:creationId xmlns:a16="http://schemas.microsoft.com/office/drawing/2014/main" id="{5CE3F45B-02E4-E385-6CA1-F9E7DDDF34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377929" y="9391650"/>
                <a:ext cx="604838" cy="604838"/>
              </a:xfrm>
              <a:prstGeom prst="rect">
                <a:avLst/>
              </a:prstGeom>
            </p:spPr>
          </p:pic>
          <p:cxnSp>
            <p:nvCxnSpPr>
              <p:cNvPr id="38" name="직선 연결선 37">
                <a:extLst>
                  <a:ext uri="{FF2B5EF4-FFF2-40B4-BE49-F238E27FC236}">
                    <a16:creationId xmlns:a16="http://schemas.microsoft.com/office/drawing/2014/main" id="{38F26A69-A472-AC8F-4196-70B5881F22B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198989" y="573881"/>
                <a:ext cx="12984111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직선 연결선 38">
                <a:extLst>
                  <a:ext uri="{FF2B5EF4-FFF2-40B4-BE49-F238E27FC236}">
                    <a16:creationId xmlns:a16="http://schemas.microsoft.com/office/drawing/2014/main" id="{21F27442-4C45-0B6B-88C8-077DDEF6758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65040" y="9713119"/>
                <a:ext cx="953711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4" name="그림 43">
                <a:extLst>
                  <a:ext uri="{FF2B5EF4-FFF2-40B4-BE49-F238E27FC236}">
                    <a16:creationId xmlns:a16="http://schemas.microsoft.com/office/drawing/2014/main" id="{47A845C9-B907-065D-902F-B977407ADB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02175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48" name="그림 47">
                <a:extLst>
                  <a:ext uri="{FF2B5EF4-FFF2-40B4-BE49-F238E27FC236}">
                    <a16:creationId xmlns:a16="http://schemas.microsoft.com/office/drawing/2014/main" id="{5F67FA92-B316-3550-1B7E-B6C0E1AADE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854376" y="9410700"/>
                <a:ext cx="604838" cy="60483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0284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097CC-A5F0-72D2-6F79-CC23E01CC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D07C432D-4621-0EDA-B173-2FA726BDA0A0}"/>
              </a:ext>
            </a:extLst>
          </p:cNvPr>
          <p:cNvGrpSpPr/>
          <p:nvPr/>
        </p:nvGrpSpPr>
        <p:grpSpPr>
          <a:xfrm>
            <a:off x="-6836861" y="-2695802"/>
            <a:ext cx="16747777" cy="15531120"/>
            <a:chOff x="3110879" y="-743403"/>
            <a:chExt cx="12502455" cy="11967674"/>
          </a:xfrm>
        </p:grpSpPr>
        <p:pic>
          <p:nvPicPr>
            <p:cNvPr id="7" name="그림 6" descr="스크린샷, 어둠, 자연, 달이(가) 표시된 사진&#10;&#10;자동 생성된 설명">
              <a:extLst>
                <a:ext uri="{FF2B5EF4-FFF2-40B4-BE49-F238E27FC236}">
                  <a16:creationId xmlns:a16="http://schemas.microsoft.com/office/drawing/2014/main" id="{37FB54A3-E217-FD55-7023-E34F32867A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0000"/>
            </a:blip>
            <a:stretch>
              <a:fillRect/>
            </a:stretch>
          </p:blipFill>
          <p:spPr>
            <a:xfrm>
              <a:off x="4145234" y="-743403"/>
              <a:ext cx="11468100" cy="11683464"/>
            </a:xfrm>
            <a:prstGeom prst="rect">
              <a:avLst/>
            </a:prstGeom>
          </p:spPr>
        </p:pic>
        <p:pic>
          <p:nvPicPr>
            <p:cNvPr id="9" name="그림 8" descr="스크린샷, 어둠, 자연, 달이(가) 표시된 사진&#10;&#10;자동 생성된 설명">
              <a:extLst>
                <a:ext uri="{FF2B5EF4-FFF2-40B4-BE49-F238E27FC236}">
                  <a16:creationId xmlns:a16="http://schemas.microsoft.com/office/drawing/2014/main" id="{577FF5DA-8ADD-CCF7-4517-831D0EB2DD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5000"/>
            </a:blip>
            <a:stretch>
              <a:fillRect/>
            </a:stretch>
          </p:blipFill>
          <p:spPr>
            <a:xfrm rot="9000000">
              <a:off x="3110879" y="2378369"/>
              <a:ext cx="8682844" cy="8845902"/>
            </a:xfrm>
            <a:prstGeom prst="rect">
              <a:avLst/>
            </a:prstGeom>
          </p:spPr>
        </p:pic>
      </p:grpSp>
      <p:pic>
        <p:nvPicPr>
          <p:cNvPr id="18" name="그림 17" descr="블랙, 어둠이(가) 표시된 사진&#10;&#10;자동 생성된 설명">
            <a:extLst>
              <a:ext uri="{FF2B5EF4-FFF2-40B4-BE49-F238E27FC236}">
                <a16:creationId xmlns:a16="http://schemas.microsoft.com/office/drawing/2014/main" id="{AB71BD45-C07F-ABAF-9E16-CCCB3FB2BBE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A7E3ED">
                <a:tint val="45000"/>
                <a:satMod val="400000"/>
              </a:srgbClr>
            </a:duotone>
            <a:alphaModFix amt="35000"/>
          </a:blip>
          <a:stretch>
            <a:fillRect/>
          </a:stretch>
        </p:blipFill>
        <p:spPr>
          <a:xfrm>
            <a:off x="7162367" y="5077548"/>
            <a:ext cx="10820400" cy="272001"/>
          </a:xfrm>
          <a:prstGeom prst="rect">
            <a:avLst/>
          </a:prstGeom>
        </p:spPr>
      </p:pic>
      <p:sp>
        <p:nvSpPr>
          <p:cNvPr id="21" name="Google Shape;96;p14">
            <a:extLst>
              <a:ext uri="{FF2B5EF4-FFF2-40B4-BE49-F238E27FC236}">
                <a16:creationId xmlns:a16="http://schemas.microsoft.com/office/drawing/2014/main" id="{BC42D21E-5EE7-0FFF-20D4-A6A6F5A18767}"/>
              </a:ext>
            </a:extLst>
          </p:cNvPr>
          <p:cNvSpPr txBox="1"/>
          <p:nvPr/>
        </p:nvSpPr>
        <p:spPr>
          <a:xfrm>
            <a:off x="7162366" y="3803354"/>
            <a:ext cx="9864974" cy="127419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72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경대에 대해 알아보기</a:t>
            </a:r>
            <a:endParaRPr lang="en-US" altLang="ko-KR" sz="7200" b="1" dirty="0">
              <a:solidFill>
                <a:srgbClr val="311D0D"/>
              </a:solidFill>
              <a:latin typeface="메이플스토리" panose="02000300000000000000" pitchFamily="2" charset="-127"/>
              <a:ea typeface="메이플스토리" panose="02000300000000000000" pitchFamily="2" charset="-127"/>
            </a:endParaRPr>
          </a:p>
        </p:txBody>
      </p:sp>
      <p:sp>
        <p:nvSpPr>
          <p:cNvPr id="2" name="Google Shape;96;p14">
            <a:extLst>
              <a:ext uri="{FF2B5EF4-FFF2-40B4-BE49-F238E27FC236}">
                <a16:creationId xmlns:a16="http://schemas.microsoft.com/office/drawing/2014/main" id="{2039F8A8-E1A2-E1FD-623B-0DCCFC85252E}"/>
              </a:ext>
            </a:extLst>
          </p:cNvPr>
          <p:cNvSpPr txBox="1"/>
          <p:nvPr/>
        </p:nvSpPr>
        <p:spPr>
          <a:xfrm>
            <a:off x="7314766" y="5213548"/>
            <a:ext cx="9864974" cy="21083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6000" dirty="0">
                <a:solidFill>
                  <a:srgbClr val="77471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경대 란 무엇인가요</a:t>
            </a:r>
            <a:r>
              <a:rPr lang="en-US" altLang="ko-KR" sz="6000" dirty="0">
                <a:solidFill>
                  <a:srgbClr val="77471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?</a:t>
            </a:r>
          </a:p>
          <a:p>
            <a:pPr marL="0" marR="0" lvl="0" indent="0" algn="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6000" dirty="0">
                <a:solidFill>
                  <a:srgbClr val="77471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종류에 대해 알아보자</a:t>
            </a:r>
            <a:endParaRPr lang="en-US" altLang="ko-KR" sz="6000" dirty="0">
              <a:solidFill>
                <a:srgbClr val="77471F"/>
              </a:solidFill>
              <a:latin typeface="온글잎 밑미 Regular" panose="02000503000000000000" pitchFamily="2" charset="-127"/>
              <a:ea typeface="온글잎 밑미 Regular" panose="02000503000000000000" pitchFamily="2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BB0EA8F0-9940-B224-5B38-B3559C83C240}"/>
              </a:ext>
            </a:extLst>
          </p:cNvPr>
          <p:cNvGrpSpPr/>
          <p:nvPr/>
        </p:nvGrpSpPr>
        <p:grpSpPr>
          <a:xfrm>
            <a:off x="3402175" y="271462"/>
            <a:ext cx="14580592" cy="9744076"/>
            <a:chOff x="3402175" y="271462"/>
            <a:chExt cx="14580592" cy="9744076"/>
          </a:xfrm>
        </p:grpSpPr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486C498C-122C-5AC0-84B0-802D0C1E68BD}"/>
                </a:ext>
              </a:extLst>
            </p:cNvPr>
            <p:cNvCxnSpPr>
              <a:cxnSpLocks/>
            </p:cNvCxnSpPr>
            <p:nvPr/>
          </p:nvCxnSpPr>
          <p:spPr>
            <a:xfrm>
              <a:off x="17680348" y="1085850"/>
              <a:ext cx="0" cy="8115300"/>
            </a:xfrm>
            <a:prstGeom prst="line">
              <a:avLst/>
            </a:prstGeom>
            <a:ln w="28575">
              <a:solidFill>
                <a:srgbClr val="7747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20135E35-8680-9D20-B59B-07248D777F8B}"/>
                </a:ext>
              </a:extLst>
            </p:cNvPr>
            <p:cNvGrpSpPr/>
            <p:nvPr/>
          </p:nvGrpSpPr>
          <p:grpSpPr>
            <a:xfrm>
              <a:off x="3402175" y="271462"/>
              <a:ext cx="14580592" cy="9744076"/>
              <a:chOff x="3402175" y="271462"/>
              <a:chExt cx="14580592" cy="9744076"/>
            </a:xfrm>
          </p:grpSpPr>
          <p:pic>
            <p:nvPicPr>
              <p:cNvPr id="11" name="그림 10">
                <a:extLst>
                  <a:ext uri="{FF2B5EF4-FFF2-40B4-BE49-F238E27FC236}">
                    <a16:creationId xmlns:a16="http://schemas.microsoft.com/office/drawing/2014/main" id="{1E9D714A-C74F-507A-817D-D9AE022292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377929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13" name="그림 12">
                <a:extLst>
                  <a:ext uri="{FF2B5EF4-FFF2-40B4-BE49-F238E27FC236}">
                    <a16:creationId xmlns:a16="http://schemas.microsoft.com/office/drawing/2014/main" id="{4759568F-AF9F-E76E-378E-ADC7F4AA6B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377929" y="9391650"/>
                <a:ext cx="604838" cy="604838"/>
              </a:xfrm>
              <a:prstGeom prst="rect">
                <a:avLst/>
              </a:prstGeom>
            </p:spPr>
          </p:pic>
          <p:cxnSp>
            <p:nvCxnSpPr>
              <p:cNvPr id="15" name="직선 연결선 14">
                <a:extLst>
                  <a:ext uri="{FF2B5EF4-FFF2-40B4-BE49-F238E27FC236}">
                    <a16:creationId xmlns:a16="http://schemas.microsoft.com/office/drawing/2014/main" id="{A6409CC2-6E62-5F84-B499-A0041C94BB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198989" y="573881"/>
                <a:ext cx="12984111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직선 연결선 15">
                <a:extLst>
                  <a:ext uri="{FF2B5EF4-FFF2-40B4-BE49-F238E27FC236}">
                    <a16:creationId xmlns:a16="http://schemas.microsoft.com/office/drawing/2014/main" id="{570F2218-2336-0784-7D20-CDA0255280E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65040" y="9713119"/>
                <a:ext cx="953711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7" name="그림 16">
                <a:extLst>
                  <a:ext uri="{FF2B5EF4-FFF2-40B4-BE49-F238E27FC236}">
                    <a16:creationId xmlns:a16="http://schemas.microsoft.com/office/drawing/2014/main" id="{72DFFA69-E066-95C7-52E5-6CB4A9FA1A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02175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19" name="그림 18">
                <a:extLst>
                  <a:ext uri="{FF2B5EF4-FFF2-40B4-BE49-F238E27FC236}">
                    <a16:creationId xmlns:a16="http://schemas.microsoft.com/office/drawing/2014/main" id="{9F633DF2-2F58-EF79-0E6B-21C90D5ED3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854376" y="9410700"/>
                <a:ext cx="604838" cy="604838"/>
              </a:xfrm>
              <a:prstGeom prst="rect">
                <a:avLst/>
              </a:prstGeom>
            </p:spPr>
          </p:pic>
        </p:grpSp>
      </p:grpSp>
      <p:pic>
        <p:nvPicPr>
          <p:cNvPr id="29" name="그림 28" descr="흑백, 카메라이(가) 표시된 사진&#10;&#10;자동 생성된 설명">
            <a:extLst>
              <a:ext uri="{FF2B5EF4-FFF2-40B4-BE49-F238E27FC236}">
                <a16:creationId xmlns:a16="http://schemas.microsoft.com/office/drawing/2014/main" id="{66017876-4407-453C-D944-1BB591A988A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  <a:alphaModFix amt="8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astelsSmoot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914686" y="-5616872"/>
            <a:ext cx="18346100" cy="2216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9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95FD25CC-2E7C-99B9-D340-754AD7A11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그림 39" descr="스크린샷, 어둠, 자연, 달이(가) 표시된 사진&#10;&#10;자동 생성된 설명">
            <a:extLst>
              <a:ext uri="{FF2B5EF4-FFF2-40B4-BE49-F238E27FC236}">
                <a16:creationId xmlns:a16="http://schemas.microsoft.com/office/drawing/2014/main" id="{3D004C3E-A5E3-7E64-9A8B-0424BC28F71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 rot="9000000">
            <a:off x="2275821" y="-640477"/>
            <a:ext cx="13736352" cy="1399431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7E5E652-0B11-1E3A-3823-0541A6BC87F4}"/>
              </a:ext>
            </a:extLst>
          </p:cNvPr>
          <p:cNvGrpSpPr/>
          <p:nvPr/>
        </p:nvGrpSpPr>
        <p:grpSpPr>
          <a:xfrm>
            <a:off x="1380112" y="2213904"/>
            <a:ext cx="15997817" cy="7499211"/>
            <a:chOff x="1380112" y="2213904"/>
            <a:chExt cx="15997817" cy="7499211"/>
          </a:xfrm>
        </p:grpSpPr>
        <p:pic>
          <p:nvPicPr>
            <p:cNvPr id="15" name="그림 14" descr="직사각형, 스크린샷, 프레임, 디자인이(가) 표시된 사진&#10;&#10;자동 생성된 설명">
              <a:extLst>
                <a:ext uri="{FF2B5EF4-FFF2-40B4-BE49-F238E27FC236}">
                  <a16:creationId xmlns:a16="http://schemas.microsoft.com/office/drawing/2014/main" id="{AF1EA9C8-009D-EF51-332C-4CE82238BC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581" t="5839" r="19480" b="10343"/>
            <a:stretch/>
          </p:blipFill>
          <p:spPr>
            <a:xfrm>
              <a:off x="1380112" y="2319951"/>
              <a:ext cx="8659238" cy="7165962"/>
            </a:xfrm>
            <a:prstGeom prst="rect">
              <a:avLst/>
            </a:prstGeom>
          </p:spPr>
        </p:pic>
        <p:pic>
          <p:nvPicPr>
            <p:cNvPr id="2" name="그림 1" descr="흑백, 카메라이(가) 표시된 사진&#10;&#10;자동 생성된 설명">
              <a:extLst>
                <a:ext uri="{FF2B5EF4-FFF2-40B4-BE49-F238E27FC236}">
                  <a16:creationId xmlns:a16="http://schemas.microsoft.com/office/drawing/2014/main" id="{18339BE4-B875-458F-B0E0-5334DBB608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alphaModFix/>
            </a:blip>
            <a:srcRect l="18913" t="23219" r="19657" b="21013"/>
            <a:stretch/>
          </p:blipFill>
          <p:spPr>
            <a:xfrm flipH="1">
              <a:off x="9697920" y="2213904"/>
              <a:ext cx="7680009" cy="7499211"/>
            </a:xfrm>
            <a:prstGeom prst="rect">
              <a:avLst/>
            </a:prstGeom>
            <a:effectLst>
              <a:outerShdw blurRad="190500" dist="3429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723C7CDE-90E1-2E1F-2261-B4234B2643B2}"/>
                </a:ext>
              </a:extLst>
            </p:cNvPr>
            <p:cNvGrpSpPr/>
            <p:nvPr/>
          </p:nvGrpSpPr>
          <p:grpSpPr>
            <a:xfrm>
              <a:off x="2164698" y="3001052"/>
              <a:ext cx="7068057" cy="5935927"/>
              <a:chOff x="1305234" y="2132394"/>
              <a:chExt cx="7774862" cy="5396298"/>
            </a:xfrm>
          </p:grpSpPr>
          <p:sp>
            <p:nvSpPr>
              <p:cNvPr id="32" name="Google Shape;239;p21">
                <a:extLst>
                  <a:ext uri="{FF2B5EF4-FFF2-40B4-BE49-F238E27FC236}">
                    <a16:creationId xmlns:a16="http://schemas.microsoft.com/office/drawing/2014/main" id="{892EA155-6A83-8BC3-CCBF-DA71852018F9}"/>
                  </a:ext>
                </a:extLst>
              </p:cNvPr>
              <p:cNvSpPr txBox="1"/>
              <p:nvPr/>
            </p:nvSpPr>
            <p:spPr>
              <a:xfrm>
                <a:off x="1543888" y="2132394"/>
                <a:ext cx="6181680" cy="1074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rtl="0">
                  <a:lnSpc>
                    <a:spcPct val="12000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6399" b="1" i="0" u="none" strike="noStrike" cap="none" dirty="0">
                    <a:solidFill>
                      <a:srgbClr val="311D0D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Merriweather"/>
                    <a:sym typeface="Merriweather"/>
                  </a:rPr>
                  <a:t>경대 란</a:t>
                </a:r>
                <a:r>
                  <a:rPr lang="en-US" altLang="ko-KR" sz="6399" b="1" i="0" u="none" strike="noStrike" cap="none" dirty="0">
                    <a:solidFill>
                      <a:srgbClr val="311D0D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Merriweather"/>
                    <a:sym typeface="Merriweather"/>
                  </a:rPr>
                  <a:t>?</a:t>
                </a:r>
                <a:endParaRPr lang="en-US" b="1" dirty="0">
                  <a:solidFill>
                    <a:srgbClr val="311D0D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</a:endParaRPr>
              </a:p>
            </p:txBody>
          </p:sp>
          <p:cxnSp>
            <p:nvCxnSpPr>
              <p:cNvPr id="4" name="직선 연결선 3">
                <a:extLst>
                  <a:ext uri="{FF2B5EF4-FFF2-40B4-BE49-F238E27FC236}">
                    <a16:creationId xmlns:a16="http://schemas.microsoft.com/office/drawing/2014/main" id="{8C553589-4218-62AE-3800-2EE8A1DCFA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05234" y="3565802"/>
                <a:ext cx="6420333" cy="0"/>
              </a:xfrm>
              <a:prstGeom prst="line">
                <a:avLst/>
              </a:prstGeom>
              <a:ln w="28575">
                <a:solidFill>
                  <a:srgbClr val="311D0D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8" name="Google Shape;240;p21">
                <a:extLst>
                  <a:ext uri="{FF2B5EF4-FFF2-40B4-BE49-F238E27FC236}">
                    <a16:creationId xmlns:a16="http://schemas.microsoft.com/office/drawing/2014/main" id="{78DB11BC-B0DE-190D-EFF4-71D99D4F251B}"/>
                  </a:ext>
                </a:extLst>
              </p:cNvPr>
              <p:cNvSpPr txBox="1"/>
              <p:nvPr/>
            </p:nvSpPr>
            <p:spPr>
              <a:xfrm>
                <a:off x="1563569" y="3924908"/>
                <a:ext cx="7516527" cy="36037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4400" b="1" i="0" u="none" strike="noStrike" cap="none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조선시대</a:t>
                </a:r>
                <a:r>
                  <a:rPr lang="en-US" altLang="ko-KR" sz="4400" b="1" i="0" u="none" strike="noStrike" cap="none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(19</a:t>
                </a:r>
                <a:r>
                  <a:rPr lang="ko-KR" altLang="en-US" sz="4400" b="1" i="0" u="none" strike="noStrike" cap="none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세기말</a:t>
                </a:r>
                <a:r>
                  <a:rPr lang="en-US" altLang="ko-KR" sz="4400" b="1" i="0" u="none" strike="noStrike" cap="none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)</a:t>
                </a:r>
                <a:r>
                  <a:rPr lang="ko-KR" altLang="en-US" sz="3600" b="0" i="0" u="none" strike="noStrike" cap="none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에</a:t>
                </a:r>
                <a:r>
                  <a:rPr lang="en-US" altLang="ko-KR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 </a:t>
                </a: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주로 여성들이 화장하기 위해</a:t>
                </a:r>
                <a:endParaRPr lang="en-US" altLang="ko-KR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endParaRP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사용한 전통</a:t>
                </a:r>
                <a:r>
                  <a:rPr lang="en-US" altLang="ko-KR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 </a:t>
                </a:r>
                <a:r>
                  <a:rPr lang="ko-KR" altLang="en-US" sz="3600" b="0" i="0" u="none" strike="noStrike" cap="none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화장대를 말합니다</a:t>
                </a:r>
                <a:r>
                  <a:rPr lang="en-US" altLang="ko-KR" sz="3600" b="0" i="0" u="none" strike="noStrike" cap="none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.</a:t>
                </a: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altLang="ko-KR" sz="3600" b="0" i="0" u="none" strike="noStrike" cap="none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endParaRP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화장품을 보관하는 보관함에</a:t>
                </a:r>
                <a:endParaRPr lang="en-US" altLang="ko-KR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endParaRP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거울을 부착하여 주로 사용합니다</a:t>
                </a:r>
                <a:r>
                  <a:rPr lang="en-US" altLang="ko-KR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. </a:t>
                </a:r>
              </a:p>
            </p:txBody>
          </p:sp>
        </p:grpSp>
      </p:grpSp>
      <p:pic>
        <p:nvPicPr>
          <p:cNvPr id="45" name="그림 44" descr="블랙, 어둠이(가) 표시된 사진&#10;&#10;자동 생성된 설명">
            <a:extLst>
              <a:ext uri="{FF2B5EF4-FFF2-40B4-BE49-F238E27FC236}">
                <a16:creationId xmlns:a16="http://schemas.microsoft.com/office/drawing/2014/main" id="{6BEEEC7C-9C41-F901-B01F-CA5854C4A4D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A7E3ED">
                <a:tint val="45000"/>
                <a:satMod val="400000"/>
              </a:srgbClr>
            </a:duotone>
            <a:alphaModFix amt="35000"/>
          </a:blip>
          <a:stretch>
            <a:fillRect/>
          </a:stretch>
        </p:blipFill>
        <p:spPr>
          <a:xfrm>
            <a:off x="147928" y="1962803"/>
            <a:ext cx="18368671" cy="395703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5CD2F6A4-E240-D4B1-C235-F0158D296DAF}"/>
              </a:ext>
            </a:extLst>
          </p:cNvPr>
          <p:cNvSpPr txBox="1"/>
          <p:nvPr/>
        </p:nvSpPr>
        <p:spPr>
          <a:xfrm>
            <a:off x="1074947" y="652576"/>
            <a:ext cx="9305924" cy="1452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경대 란 무엇인가요</a:t>
            </a:r>
            <a:r>
              <a:rPr lang="en-US" altLang="ko-KR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? - </a:t>
            </a:r>
            <a:r>
              <a:rPr lang="ko-KR" altLang="en-US" sz="7200" b="1" dirty="0">
                <a:solidFill>
                  <a:srgbClr val="B76D2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의미</a:t>
            </a:r>
            <a:endParaRPr lang="ko-KR" altLang="en-US" sz="6000" b="1" dirty="0">
              <a:solidFill>
                <a:srgbClr val="B76D2F"/>
              </a:solidFill>
              <a:latin typeface="온글잎 밑미 Regular" panose="02000503000000000000" pitchFamily="2" charset="-127"/>
              <a:ea typeface="온글잎 밑미 Regular" panose="02000503000000000000" pitchFamily="2" charset="-127"/>
            </a:endParaRP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CAA7311E-F203-0142-DB2E-10C857D7DA36}"/>
              </a:ext>
            </a:extLst>
          </p:cNvPr>
          <p:cNvGrpSpPr/>
          <p:nvPr/>
        </p:nvGrpSpPr>
        <p:grpSpPr>
          <a:xfrm>
            <a:off x="238558" y="271462"/>
            <a:ext cx="17744209" cy="9744076"/>
            <a:chOff x="238558" y="271462"/>
            <a:chExt cx="17744209" cy="9744076"/>
          </a:xfrm>
        </p:grpSpPr>
        <p:cxnSp>
          <p:nvCxnSpPr>
            <p:cNvPr id="50" name="직선 연결선 49">
              <a:extLst>
                <a:ext uri="{FF2B5EF4-FFF2-40B4-BE49-F238E27FC236}">
                  <a16:creationId xmlns:a16="http://schemas.microsoft.com/office/drawing/2014/main" id="{BC07AC2D-7CD6-2F76-B588-491B1D79138F}"/>
                </a:ext>
              </a:extLst>
            </p:cNvPr>
            <p:cNvCxnSpPr>
              <a:cxnSpLocks/>
            </p:cNvCxnSpPr>
            <p:nvPr/>
          </p:nvCxnSpPr>
          <p:spPr>
            <a:xfrm>
              <a:off x="17680348" y="1085850"/>
              <a:ext cx="0" cy="8115300"/>
            </a:xfrm>
            <a:prstGeom prst="line">
              <a:avLst/>
            </a:prstGeom>
            <a:ln w="28575">
              <a:solidFill>
                <a:srgbClr val="7747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944DC1B5-9D46-6D42-E4C9-D26F977CF290}"/>
                </a:ext>
              </a:extLst>
            </p:cNvPr>
            <p:cNvGrpSpPr/>
            <p:nvPr/>
          </p:nvGrpSpPr>
          <p:grpSpPr>
            <a:xfrm>
              <a:off x="238558" y="271462"/>
              <a:ext cx="17744209" cy="9744076"/>
              <a:chOff x="238558" y="271462"/>
              <a:chExt cx="17744209" cy="9744076"/>
            </a:xfrm>
          </p:grpSpPr>
          <p:pic>
            <p:nvPicPr>
              <p:cNvPr id="52" name="그림 51">
                <a:extLst>
                  <a:ext uri="{FF2B5EF4-FFF2-40B4-BE49-F238E27FC236}">
                    <a16:creationId xmlns:a16="http://schemas.microsoft.com/office/drawing/2014/main" id="{6C29FF22-1A74-97B6-0EFB-DB83C80F60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38558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3" name="그림 52">
                <a:extLst>
                  <a:ext uri="{FF2B5EF4-FFF2-40B4-BE49-F238E27FC236}">
                    <a16:creationId xmlns:a16="http://schemas.microsoft.com/office/drawing/2014/main" id="{859585AD-9EB9-1689-1D9E-0F11818282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377929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4" name="그림 53">
                <a:extLst>
                  <a:ext uri="{FF2B5EF4-FFF2-40B4-BE49-F238E27FC236}">
                    <a16:creationId xmlns:a16="http://schemas.microsoft.com/office/drawing/2014/main" id="{A8003C6D-6B16-9BD9-6EC1-A385769DB6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38558" y="9410700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5" name="그림 54">
                <a:extLst>
                  <a:ext uri="{FF2B5EF4-FFF2-40B4-BE49-F238E27FC236}">
                    <a16:creationId xmlns:a16="http://schemas.microsoft.com/office/drawing/2014/main" id="{91B584EC-900C-CCD2-FE71-695461B0EA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377929" y="9410700"/>
                <a:ext cx="604838" cy="604838"/>
              </a:xfrm>
              <a:prstGeom prst="rect">
                <a:avLst/>
              </a:prstGeom>
            </p:spPr>
          </p:pic>
          <p:cxnSp>
            <p:nvCxnSpPr>
              <p:cNvPr id="56" name="직선 연결선 55">
                <a:extLst>
                  <a:ext uri="{FF2B5EF4-FFF2-40B4-BE49-F238E27FC236}">
                    <a16:creationId xmlns:a16="http://schemas.microsoft.com/office/drawing/2014/main" id="{6A540810-EECB-E9B1-C9D3-C7C19A2601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0977" y="1085850"/>
                <a:ext cx="0" cy="811530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직선 연결선 56">
                <a:extLst>
                  <a:ext uri="{FF2B5EF4-FFF2-40B4-BE49-F238E27FC236}">
                    <a16:creationId xmlns:a16="http://schemas.microsoft.com/office/drawing/2014/main" id="{B5B878DF-D316-94EB-39AF-FB3A1201DEF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573881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직선 연결선 57">
                <a:extLst>
                  <a:ext uri="{FF2B5EF4-FFF2-40B4-BE49-F238E27FC236}">
                    <a16:creationId xmlns:a16="http://schemas.microsoft.com/office/drawing/2014/main" id="{1B854698-A5EF-D82B-47D8-21C73904042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9713119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24E2ECF-CF44-8953-6467-AC2BC53FC970}"/>
              </a:ext>
            </a:extLst>
          </p:cNvPr>
          <p:cNvSpPr txBox="1"/>
          <p:nvPr/>
        </p:nvSpPr>
        <p:spPr>
          <a:xfrm>
            <a:off x="14187149" y="9835917"/>
            <a:ext cx="94578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[</a:t>
            </a:r>
            <a:r>
              <a:rPr lang="ko-KR" altLang="en-US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출처</a:t>
            </a:r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] &lt;</a:t>
            </a:r>
            <a:r>
              <a:rPr lang="ko-KR" altLang="en-US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경대</a:t>
            </a:r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&gt;, </a:t>
            </a:r>
            <a:r>
              <a:rPr lang="ko-KR" altLang="en-US" b="0" i="0" dirty="0" err="1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한국민족문화대백과사전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15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CB55B94A-DBB6-C530-EFC7-E5AFF0FEF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 descr="스크린샷, 어둠, 자연, 달이(가) 표시된 사진&#10;&#10;자동 생성된 설명">
            <a:extLst>
              <a:ext uri="{FF2B5EF4-FFF2-40B4-BE49-F238E27FC236}">
                <a16:creationId xmlns:a16="http://schemas.microsoft.com/office/drawing/2014/main" id="{E254BD1E-0ADC-7E26-04CD-1801A4D9D5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 rot="9000000">
            <a:off x="2275821" y="-640477"/>
            <a:ext cx="13736352" cy="13994310"/>
          </a:xfrm>
          <a:prstGeom prst="rect">
            <a:avLst/>
          </a:prstGeom>
        </p:spPr>
      </p:pic>
      <p:grpSp>
        <p:nvGrpSpPr>
          <p:cNvPr id="60" name="그룹 59">
            <a:extLst>
              <a:ext uri="{FF2B5EF4-FFF2-40B4-BE49-F238E27FC236}">
                <a16:creationId xmlns:a16="http://schemas.microsoft.com/office/drawing/2014/main" id="{CC955447-8401-D416-8B3F-A0FF7539AB04}"/>
              </a:ext>
            </a:extLst>
          </p:cNvPr>
          <p:cNvGrpSpPr/>
          <p:nvPr/>
        </p:nvGrpSpPr>
        <p:grpSpPr>
          <a:xfrm>
            <a:off x="939149" y="2436086"/>
            <a:ext cx="5374294" cy="8026809"/>
            <a:chOff x="850658" y="2436086"/>
            <a:chExt cx="5374294" cy="8026809"/>
          </a:xfrm>
        </p:grpSpPr>
        <p:pic>
          <p:nvPicPr>
            <p:cNvPr id="16" name="그림 15" descr="스크린샷, 직사각형, 라인, 디자인이(가) 표시된 사진&#10;&#10;자동 생성된 설명">
              <a:extLst>
                <a:ext uri="{FF2B5EF4-FFF2-40B4-BE49-F238E27FC236}">
                  <a16:creationId xmlns:a16="http://schemas.microsoft.com/office/drawing/2014/main" id="{F5CE1311-3DB4-A3A0-D559-8A083903C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0658" y="7165495"/>
              <a:ext cx="5374294" cy="3297400"/>
            </a:xfrm>
            <a:prstGeom prst="rect">
              <a:avLst/>
            </a:prstGeom>
          </p:spPr>
        </p:pic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983AD93A-EF47-BBEF-1E02-9990C4A7DC8D}"/>
                </a:ext>
              </a:extLst>
            </p:cNvPr>
            <p:cNvGrpSpPr/>
            <p:nvPr/>
          </p:nvGrpSpPr>
          <p:grpSpPr>
            <a:xfrm>
              <a:off x="1363532" y="2436086"/>
              <a:ext cx="4371071" cy="5727606"/>
              <a:chOff x="1781173" y="3048000"/>
              <a:chExt cx="4419602" cy="5791200"/>
            </a:xfrm>
          </p:grpSpPr>
          <p:pic>
            <p:nvPicPr>
              <p:cNvPr id="3074" name="Picture 2">
                <a:extLst>
                  <a:ext uri="{FF2B5EF4-FFF2-40B4-BE49-F238E27FC236}">
                    <a16:creationId xmlns:a16="http://schemas.microsoft.com/office/drawing/2014/main" id="{BFA70DD7-E5A5-73A0-B220-D0EEC388192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69" r="4748"/>
              <a:stretch/>
            </p:blipFill>
            <p:spPr bwMode="auto">
              <a:xfrm>
                <a:off x="1781173" y="3191970"/>
                <a:ext cx="4419601" cy="55244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그림 7" descr="스크린샷, 직사각형, 블랙, 사각형이(가) 표시된 사진&#10;&#10;자동 생성된 설명">
                <a:extLst>
                  <a:ext uri="{FF2B5EF4-FFF2-40B4-BE49-F238E27FC236}">
                    <a16:creationId xmlns:a16="http://schemas.microsoft.com/office/drawing/2014/main" id="{59BE3B10-B984-4834-49C3-742D652B41B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4879" t="1668" r="5135" b="15000"/>
              <a:stretch/>
            </p:blipFill>
            <p:spPr>
              <a:xfrm>
                <a:off x="1781175" y="3048000"/>
                <a:ext cx="4419600" cy="5791200"/>
              </a:xfrm>
              <a:prstGeom prst="rect">
                <a:avLst/>
              </a:prstGeom>
            </p:spPr>
          </p:pic>
        </p:grpSp>
        <p:sp>
          <p:nvSpPr>
            <p:cNvPr id="12" name="Google Shape;239;p21">
              <a:extLst>
                <a:ext uri="{FF2B5EF4-FFF2-40B4-BE49-F238E27FC236}">
                  <a16:creationId xmlns:a16="http://schemas.microsoft.com/office/drawing/2014/main" id="{53EC1D09-8DAF-8271-0373-3654C4061B3F}"/>
                </a:ext>
              </a:extLst>
            </p:cNvPr>
            <p:cNvSpPr txBox="1"/>
            <p:nvPr/>
          </p:nvSpPr>
          <p:spPr>
            <a:xfrm>
              <a:off x="1800302" y="8309070"/>
              <a:ext cx="3494893" cy="9358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2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5400" b="1" dirty="0">
                  <a:solidFill>
                    <a:srgbClr val="311D0D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나전경대</a:t>
              </a:r>
              <a:endParaRPr lang="en-US" sz="54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9A498A97-DE95-21AE-C799-8CC4078D45F2}"/>
              </a:ext>
            </a:extLst>
          </p:cNvPr>
          <p:cNvGrpSpPr/>
          <p:nvPr/>
        </p:nvGrpSpPr>
        <p:grpSpPr>
          <a:xfrm>
            <a:off x="6420127" y="2436086"/>
            <a:ext cx="5374294" cy="8026809"/>
            <a:chOff x="6420127" y="2436086"/>
            <a:chExt cx="5374294" cy="8026809"/>
          </a:xfrm>
        </p:grpSpPr>
        <p:pic>
          <p:nvPicPr>
            <p:cNvPr id="26" name="그림 25" descr="스크린샷, 직사각형, 라인, 디자인이(가) 표시된 사진&#10;&#10;자동 생성된 설명">
              <a:extLst>
                <a:ext uri="{FF2B5EF4-FFF2-40B4-BE49-F238E27FC236}">
                  <a16:creationId xmlns:a16="http://schemas.microsoft.com/office/drawing/2014/main" id="{5058DB17-B06E-B2B8-5C85-89D713E11C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20127" y="7165495"/>
              <a:ext cx="5374294" cy="3297400"/>
            </a:xfrm>
            <a:prstGeom prst="rect">
              <a:avLst/>
            </a:prstGeom>
          </p:spPr>
        </p:pic>
        <p:sp>
          <p:nvSpPr>
            <p:cNvPr id="28" name="Google Shape;239;p21">
              <a:extLst>
                <a:ext uri="{FF2B5EF4-FFF2-40B4-BE49-F238E27FC236}">
                  <a16:creationId xmlns:a16="http://schemas.microsoft.com/office/drawing/2014/main" id="{BFA3F791-73DC-431F-0C17-E59C047A3D29}"/>
                </a:ext>
              </a:extLst>
            </p:cNvPr>
            <p:cNvSpPr txBox="1"/>
            <p:nvPr/>
          </p:nvSpPr>
          <p:spPr>
            <a:xfrm>
              <a:off x="7369771" y="8309070"/>
              <a:ext cx="3494893" cy="9358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2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5400" b="1" dirty="0" err="1">
                  <a:solidFill>
                    <a:srgbClr val="311D0D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퇴침경대</a:t>
              </a:r>
              <a:endParaRPr lang="en-US" sz="54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endParaRPr>
            </a:p>
          </p:txBody>
        </p: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52E9320A-9814-ABDA-72C9-66CA1079E650}"/>
                </a:ext>
              </a:extLst>
            </p:cNvPr>
            <p:cNvGrpSpPr/>
            <p:nvPr/>
          </p:nvGrpSpPr>
          <p:grpSpPr>
            <a:xfrm>
              <a:off x="6884355" y="2436086"/>
              <a:ext cx="4371071" cy="5727606"/>
              <a:chOff x="7207645" y="2288600"/>
              <a:chExt cx="4657670" cy="6103150"/>
            </a:xfrm>
          </p:grpSpPr>
          <p:pic>
            <p:nvPicPr>
              <p:cNvPr id="3076" name="Picture 4">
                <a:extLst>
                  <a:ext uri="{FF2B5EF4-FFF2-40B4-BE49-F238E27FC236}">
                    <a16:creationId xmlns:a16="http://schemas.microsoft.com/office/drawing/2014/main" id="{5B72F258-520B-2A16-1169-9AA58BEC3B3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262" r="966"/>
              <a:stretch/>
            </p:blipFill>
            <p:spPr bwMode="auto">
              <a:xfrm>
                <a:off x="7207645" y="2440325"/>
                <a:ext cx="4657670" cy="5822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그림 29" descr="스크린샷, 직사각형, 블랙, 사각형이(가) 표시된 사진&#10;&#10;자동 생성된 설명">
                <a:extLst>
                  <a:ext uri="{FF2B5EF4-FFF2-40B4-BE49-F238E27FC236}">
                    <a16:creationId xmlns:a16="http://schemas.microsoft.com/office/drawing/2014/main" id="{6E698FEC-4F58-1DF8-5ED6-BD7F55800DE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4879" t="1668" r="5135" b="15000"/>
              <a:stretch/>
            </p:blipFill>
            <p:spPr>
              <a:xfrm>
                <a:off x="7207646" y="2288600"/>
                <a:ext cx="4657668" cy="6103150"/>
              </a:xfrm>
              <a:prstGeom prst="rect">
                <a:avLst/>
              </a:prstGeom>
            </p:spPr>
          </p:pic>
        </p:grp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DC576F51-9E85-70EC-F7FD-9B578245DEE6}"/>
              </a:ext>
            </a:extLst>
          </p:cNvPr>
          <p:cNvGrpSpPr/>
          <p:nvPr/>
        </p:nvGrpSpPr>
        <p:grpSpPr>
          <a:xfrm>
            <a:off x="11901106" y="2436086"/>
            <a:ext cx="5374294" cy="8026809"/>
            <a:chOff x="11989597" y="2436086"/>
            <a:chExt cx="5374294" cy="8026809"/>
          </a:xfrm>
        </p:grpSpPr>
        <p:pic>
          <p:nvPicPr>
            <p:cNvPr id="35" name="그림 34" descr="스크린샷, 직사각형, 라인, 디자인이(가) 표시된 사진&#10;&#10;자동 생성된 설명">
              <a:extLst>
                <a:ext uri="{FF2B5EF4-FFF2-40B4-BE49-F238E27FC236}">
                  <a16:creationId xmlns:a16="http://schemas.microsoft.com/office/drawing/2014/main" id="{13D0185C-9B1F-3CD4-C580-87FBB7AE85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989597" y="7165495"/>
              <a:ext cx="5374294" cy="3297400"/>
            </a:xfrm>
            <a:prstGeom prst="rect">
              <a:avLst/>
            </a:prstGeom>
          </p:spPr>
        </p:pic>
        <p:sp>
          <p:nvSpPr>
            <p:cNvPr id="38" name="Google Shape;239;p21">
              <a:extLst>
                <a:ext uri="{FF2B5EF4-FFF2-40B4-BE49-F238E27FC236}">
                  <a16:creationId xmlns:a16="http://schemas.microsoft.com/office/drawing/2014/main" id="{E5C770F9-F65D-065B-77DE-6CD1F88C9C10}"/>
                </a:ext>
              </a:extLst>
            </p:cNvPr>
            <p:cNvSpPr txBox="1"/>
            <p:nvPr/>
          </p:nvSpPr>
          <p:spPr>
            <a:xfrm>
              <a:off x="12939241" y="8309070"/>
              <a:ext cx="3494893" cy="9358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2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5400" b="1" dirty="0" err="1">
                  <a:solidFill>
                    <a:srgbClr val="311D0D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</a:rPr>
                <a:t>화각경대</a:t>
              </a:r>
              <a:endParaRPr lang="en-US" sz="54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endParaRPr>
            </a:p>
          </p:txBody>
        </p: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611DFF6F-9E34-0E67-3B69-A9A62B8937F8}"/>
                </a:ext>
              </a:extLst>
            </p:cNvPr>
            <p:cNvGrpSpPr/>
            <p:nvPr/>
          </p:nvGrpSpPr>
          <p:grpSpPr>
            <a:xfrm>
              <a:off x="12492837" y="2436086"/>
              <a:ext cx="4371069" cy="5727606"/>
              <a:chOff x="15716532" y="2288600"/>
              <a:chExt cx="4657668" cy="6103150"/>
            </a:xfrm>
          </p:grpSpPr>
          <p:pic>
            <p:nvPicPr>
              <p:cNvPr id="44" name="그림 43" descr="용기, 상자, 트렁크, 바닥이(가) 표시된 사진&#10;&#10;자동 생성된 설명">
                <a:extLst>
                  <a:ext uri="{FF2B5EF4-FFF2-40B4-BE49-F238E27FC236}">
                    <a16:creationId xmlns:a16="http://schemas.microsoft.com/office/drawing/2014/main" id="{D9F2BE2C-B3C6-8E5B-5A88-E5A8DF5098C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l="33069" t="22067" r="32906" b="17771"/>
              <a:stretch/>
            </p:blipFill>
            <p:spPr>
              <a:xfrm>
                <a:off x="15716532" y="2440325"/>
                <a:ext cx="4657668" cy="5822084"/>
              </a:xfrm>
              <a:prstGeom prst="rect">
                <a:avLst/>
              </a:prstGeom>
            </p:spPr>
          </p:pic>
          <p:pic>
            <p:nvPicPr>
              <p:cNvPr id="41" name="그림 40" descr="스크린샷, 직사각형, 블랙, 사각형이(가) 표시된 사진&#10;&#10;자동 생성된 설명">
                <a:extLst>
                  <a:ext uri="{FF2B5EF4-FFF2-40B4-BE49-F238E27FC236}">
                    <a16:creationId xmlns:a16="http://schemas.microsoft.com/office/drawing/2014/main" id="{90D298E0-B64C-0FEA-514C-0A2BF6A542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4879" t="1668" r="5135" b="15000"/>
              <a:stretch/>
            </p:blipFill>
            <p:spPr>
              <a:xfrm>
                <a:off x="15716532" y="2288600"/>
                <a:ext cx="4657668" cy="6103150"/>
              </a:xfrm>
              <a:prstGeom prst="rect">
                <a:avLst/>
              </a:prstGeom>
            </p:spPr>
          </p:pic>
        </p:grp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BD50F2D9-2A6A-ACFE-00A6-7FC56FE52969}"/>
              </a:ext>
            </a:extLst>
          </p:cNvPr>
          <p:cNvGrpSpPr/>
          <p:nvPr/>
        </p:nvGrpSpPr>
        <p:grpSpPr>
          <a:xfrm>
            <a:off x="238558" y="271462"/>
            <a:ext cx="17744209" cy="9744076"/>
            <a:chOff x="238558" y="271462"/>
            <a:chExt cx="17744209" cy="9744076"/>
          </a:xfrm>
        </p:grpSpPr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DAB20465-8A14-5791-DE59-0E11C3C29D7E}"/>
                </a:ext>
              </a:extLst>
            </p:cNvPr>
            <p:cNvCxnSpPr>
              <a:cxnSpLocks/>
            </p:cNvCxnSpPr>
            <p:nvPr/>
          </p:nvCxnSpPr>
          <p:spPr>
            <a:xfrm>
              <a:off x="17680348" y="1085850"/>
              <a:ext cx="0" cy="8115300"/>
            </a:xfrm>
            <a:prstGeom prst="line">
              <a:avLst/>
            </a:prstGeom>
            <a:ln w="28575">
              <a:solidFill>
                <a:srgbClr val="7747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97C270FD-A9F6-9518-63C6-09FEB17C5DDC}"/>
                </a:ext>
              </a:extLst>
            </p:cNvPr>
            <p:cNvGrpSpPr/>
            <p:nvPr/>
          </p:nvGrpSpPr>
          <p:grpSpPr>
            <a:xfrm>
              <a:off x="238558" y="271462"/>
              <a:ext cx="17744209" cy="9744076"/>
              <a:chOff x="238558" y="271462"/>
              <a:chExt cx="17744209" cy="9744076"/>
            </a:xfrm>
          </p:grpSpPr>
          <p:pic>
            <p:nvPicPr>
              <p:cNvPr id="50" name="그림 49">
                <a:extLst>
                  <a:ext uri="{FF2B5EF4-FFF2-40B4-BE49-F238E27FC236}">
                    <a16:creationId xmlns:a16="http://schemas.microsoft.com/office/drawing/2014/main" id="{C90CB9FE-2FFC-450F-F715-12D5DDBD51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8558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1" name="그림 50">
                <a:extLst>
                  <a:ext uri="{FF2B5EF4-FFF2-40B4-BE49-F238E27FC236}">
                    <a16:creationId xmlns:a16="http://schemas.microsoft.com/office/drawing/2014/main" id="{1E272202-74EE-5AB0-F332-8BFC8751DB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7377929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2" name="그림 51">
                <a:extLst>
                  <a:ext uri="{FF2B5EF4-FFF2-40B4-BE49-F238E27FC236}">
                    <a16:creationId xmlns:a16="http://schemas.microsoft.com/office/drawing/2014/main" id="{A5553C7C-C2C1-D0B2-F2B0-BBEA5C66B5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8558" y="9410700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53" name="그림 52">
                <a:extLst>
                  <a:ext uri="{FF2B5EF4-FFF2-40B4-BE49-F238E27FC236}">
                    <a16:creationId xmlns:a16="http://schemas.microsoft.com/office/drawing/2014/main" id="{4D0C0145-1196-7C40-DC3D-05048FA6F1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7377929" y="9410700"/>
                <a:ext cx="604838" cy="604838"/>
              </a:xfrm>
              <a:prstGeom prst="rect">
                <a:avLst/>
              </a:prstGeom>
            </p:spPr>
          </p:pic>
          <p:cxnSp>
            <p:nvCxnSpPr>
              <p:cNvPr id="54" name="직선 연결선 53">
                <a:extLst>
                  <a:ext uri="{FF2B5EF4-FFF2-40B4-BE49-F238E27FC236}">
                    <a16:creationId xmlns:a16="http://schemas.microsoft.com/office/drawing/2014/main" id="{B33E8A24-5CAD-4233-99D0-B3CD129483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0977" y="1085850"/>
                <a:ext cx="0" cy="811530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직선 연결선 54">
                <a:extLst>
                  <a:ext uri="{FF2B5EF4-FFF2-40B4-BE49-F238E27FC236}">
                    <a16:creationId xmlns:a16="http://schemas.microsoft.com/office/drawing/2014/main" id="{163E1F1A-05DF-3465-6EC6-7E7F47EA267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573881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직선 연결선 55">
                <a:extLst>
                  <a:ext uri="{FF2B5EF4-FFF2-40B4-BE49-F238E27FC236}">
                    <a16:creationId xmlns:a16="http://schemas.microsoft.com/office/drawing/2014/main" id="{03ECFEDC-8DD1-D86B-8C3D-01576447D8E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9713119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7" name="그림 56" descr="블랙, 어둠이(가) 표시된 사진&#10;&#10;자동 생성된 설명">
            <a:extLst>
              <a:ext uri="{FF2B5EF4-FFF2-40B4-BE49-F238E27FC236}">
                <a16:creationId xmlns:a16="http://schemas.microsoft.com/office/drawing/2014/main" id="{82E4A3B9-7F28-EE71-17FC-083169A9AC8F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A7E3ED">
                <a:tint val="45000"/>
                <a:satMod val="400000"/>
              </a:srgbClr>
            </a:duotone>
            <a:alphaModFix amt="35000"/>
          </a:blip>
          <a:stretch>
            <a:fillRect/>
          </a:stretch>
        </p:blipFill>
        <p:spPr>
          <a:xfrm>
            <a:off x="147928" y="1962803"/>
            <a:ext cx="18368671" cy="395703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299FAF2C-CFCF-2969-0EDE-010DE8667658}"/>
              </a:ext>
            </a:extLst>
          </p:cNvPr>
          <p:cNvSpPr txBox="1"/>
          <p:nvPr/>
        </p:nvSpPr>
        <p:spPr>
          <a:xfrm>
            <a:off x="1190681" y="652576"/>
            <a:ext cx="93059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경대 란 무엇인가요</a:t>
            </a:r>
            <a:r>
              <a:rPr lang="en-US" altLang="ko-KR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? - </a:t>
            </a:r>
            <a:r>
              <a:rPr lang="ko-KR" altLang="en-US" sz="7200" b="1" dirty="0">
                <a:solidFill>
                  <a:srgbClr val="B76D2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종류</a:t>
            </a:r>
            <a:endParaRPr lang="ko-KR" altLang="en-US" sz="6000" b="1" dirty="0">
              <a:solidFill>
                <a:srgbClr val="B76D2F"/>
              </a:solidFill>
              <a:latin typeface="온글잎 밑미 Regular" panose="02000503000000000000" pitchFamily="2" charset="-127"/>
              <a:ea typeface="온글잎 밑미 Regular" panose="02000503000000000000" pitchFamily="2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1658FC-ED12-9CA0-1D0C-5C0FC12995FD}"/>
              </a:ext>
            </a:extLst>
          </p:cNvPr>
          <p:cNvSpPr txBox="1"/>
          <p:nvPr/>
        </p:nvSpPr>
        <p:spPr>
          <a:xfrm>
            <a:off x="12046466" y="9835917"/>
            <a:ext cx="94578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[</a:t>
            </a:r>
            <a:r>
              <a:rPr lang="ko-KR" altLang="en-US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출처</a:t>
            </a:r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] &lt;</a:t>
            </a:r>
            <a:r>
              <a:rPr lang="ko-KR" altLang="en-US" dirty="0">
                <a:solidFill>
                  <a:srgbClr val="5F5F5F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나전</a:t>
            </a:r>
            <a:r>
              <a:rPr lang="ko-KR" altLang="en-US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경대</a:t>
            </a:r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&gt;, &lt;</a:t>
            </a:r>
            <a:r>
              <a:rPr lang="ko-KR" altLang="en-US" b="0" i="0" dirty="0" err="1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퇴침경대</a:t>
            </a:r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&gt;, &lt;</a:t>
            </a:r>
            <a:r>
              <a:rPr lang="ko-KR" altLang="en-US" b="0" i="0" dirty="0" err="1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화각경대</a:t>
            </a:r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&gt; </a:t>
            </a:r>
            <a:r>
              <a:rPr lang="ko-KR" altLang="en-US" b="0" i="0" dirty="0" err="1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한국민족문화대백과사전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8082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AF03D698-ECAA-1D9D-45D4-EEB35A3C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 descr="스크린샷, 어둠, 자연, 달이(가) 표시된 사진&#10;&#10;자동 생성된 설명">
            <a:extLst>
              <a:ext uri="{FF2B5EF4-FFF2-40B4-BE49-F238E27FC236}">
                <a16:creationId xmlns:a16="http://schemas.microsoft.com/office/drawing/2014/main" id="{CB84EDDE-1056-40F1-639F-3D652B73E36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 rot="9000000">
            <a:off x="2275821" y="-640477"/>
            <a:ext cx="13736352" cy="1399431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7857CBDB-A2FA-3243-840D-14D4F608EC87}"/>
              </a:ext>
            </a:extLst>
          </p:cNvPr>
          <p:cNvGrpSpPr/>
          <p:nvPr/>
        </p:nvGrpSpPr>
        <p:grpSpPr>
          <a:xfrm>
            <a:off x="1493798" y="2606727"/>
            <a:ext cx="15771523" cy="6880210"/>
            <a:chOff x="1493798" y="2606727"/>
            <a:chExt cx="15771523" cy="6880210"/>
          </a:xfrm>
        </p:grpSpPr>
        <p:pic>
          <p:nvPicPr>
            <p:cNvPr id="2" name="그림 1" descr="직사각형, 스크린샷, 프레임, 디자인이(가) 표시된 사진&#10;&#10;자동 생성된 설명">
              <a:extLst>
                <a:ext uri="{FF2B5EF4-FFF2-40B4-BE49-F238E27FC236}">
                  <a16:creationId xmlns:a16="http://schemas.microsoft.com/office/drawing/2014/main" id="{D7A71E4E-97C5-C74E-FFD7-4078BD9348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581" t="5839" r="19480" b="10343"/>
            <a:stretch/>
          </p:blipFill>
          <p:spPr>
            <a:xfrm rot="16200000">
              <a:off x="8700931" y="922546"/>
              <a:ext cx="6880210" cy="10248571"/>
            </a:xfrm>
            <a:prstGeom prst="rect">
              <a:avLst/>
            </a:prstGeom>
          </p:spPr>
        </p:pic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ED59FF99-6CDD-6D7D-81C2-6F605F075F03}"/>
                </a:ext>
              </a:extLst>
            </p:cNvPr>
            <p:cNvGrpSpPr/>
            <p:nvPr/>
          </p:nvGrpSpPr>
          <p:grpSpPr>
            <a:xfrm>
              <a:off x="7969570" y="3225428"/>
              <a:ext cx="8483858" cy="5466071"/>
              <a:chOff x="1233428" y="2132394"/>
              <a:chExt cx="9332244" cy="4969155"/>
            </a:xfrm>
          </p:grpSpPr>
          <p:sp>
            <p:nvSpPr>
              <p:cNvPr id="6" name="Google Shape;239;p21">
                <a:extLst>
                  <a:ext uri="{FF2B5EF4-FFF2-40B4-BE49-F238E27FC236}">
                    <a16:creationId xmlns:a16="http://schemas.microsoft.com/office/drawing/2014/main" id="{F0A66D9D-AE30-8928-A88D-3120EAFA4658}"/>
                  </a:ext>
                </a:extLst>
              </p:cNvPr>
              <p:cNvSpPr txBox="1"/>
              <p:nvPr/>
            </p:nvSpPr>
            <p:spPr>
              <a:xfrm>
                <a:off x="1233428" y="2132394"/>
                <a:ext cx="6181679" cy="1074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rtl="0">
                  <a:lnSpc>
                    <a:spcPct val="12000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6399" b="1" i="0" u="none" strike="noStrike" cap="none" dirty="0">
                    <a:solidFill>
                      <a:srgbClr val="311D0D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Merriweather"/>
                    <a:sym typeface="Merriweather"/>
                    <a:hlinkClick r:id="rId5" action="ppaction://hlinksldjump"/>
                  </a:rPr>
                  <a:t>나전</a:t>
                </a:r>
                <a:r>
                  <a:rPr lang="en-US" altLang="ko-KR" sz="6399" b="1" dirty="0">
                    <a:solidFill>
                      <a:srgbClr val="311D0D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Merriweather"/>
                    <a:sym typeface="Merriweather"/>
                    <a:hlinkClick r:id="rId5" action="ppaction://hlinksldjump"/>
                  </a:rPr>
                  <a:t>*</a:t>
                </a:r>
                <a:r>
                  <a:rPr lang="ko-KR" altLang="en-US" sz="6399" b="1" i="0" u="none" strike="noStrike" cap="none" dirty="0">
                    <a:solidFill>
                      <a:srgbClr val="311D0D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Merriweather"/>
                    <a:sym typeface="Merriweather"/>
                  </a:rPr>
                  <a:t>경대 란</a:t>
                </a:r>
                <a:r>
                  <a:rPr lang="en-US" altLang="ko-KR" sz="6399" b="1" i="0" u="none" strike="noStrike" cap="none" dirty="0">
                    <a:solidFill>
                      <a:srgbClr val="311D0D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Merriweather"/>
                    <a:sym typeface="Merriweather"/>
                  </a:rPr>
                  <a:t>?</a:t>
                </a:r>
                <a:endParaRPr lang="en-US" b="1" dirty="0">
                  <a:solidFill>
                    <a:srgbClr val="311D0D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</a:endParaRPr>
              </a:p>
            </p:txBody>
          </p:sp>
          <p:sp>
            <p:nvSpPr>
              <p:cNvPr id="7" name="Google Shape;240;p21">
                <a:extLst>
                  <a:ext uri="{FF2B5EF4-FFF2-40B4-BE49-F238E27FC236}">
                    <a16:creationId xmlns:a16="http://schemas.microsoft.com/office/drawing/2014/main" id="{2D09C587-2454-8AFD-A96B-980EB46532A3}"/>
                  </a:ext>
                </a:extLst>
              </p:cNvPr>
              <p:cNvSpPr txBox="1"/>
              <p:nvPr/>
            </p:nvSpPr>
            <p:spPr>
              <a:xfrm>
                <a:off x="1305233" y="4141298"/>
                <a:ext cx="9260439" cy="29602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4000" b="1" i="0" u="none" strike="noStrike" cap="none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조선시대</a:t>
                </a: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부터 특별히 춤과 무용을 위해 만들어진 가구로 알려져 있습니다</a:t>
                </a:r>
                <a:r>
                  <a:rPr lang="en-US" altLang="ko-KR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.</a:t>
                </a: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 </a:t>
                </a:r>
                <a:r>
                  <a:rPr lang="en-US" altLang="ko-KR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 </a:t>
                </a: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altLang="ko-KR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endParaRP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3600" b="0" i="0" u="none" strike="noStrike" cap="none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보통 낮은 높이에 우아한 디자인으로 만들어져</a:t>
                </a:r>
                <a:endParaRPr lang="en-US" altLang="ko-KR" sz="3600" b="0" i="0" u="none" strike="noStrike" cap="none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endParaRP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배우들에게 안정적인 플랫폼을 제공해줍니다</a:t>
                </a:r>
                <a:r>
                  <a:rPr lang="en-US" altLang="ko-KR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.</a:t>
                </a:r>
                <a:endParaRPr lang="en-US" altLang="ko-KR" sz="3600" b="0" i="0" u="none" strike="noStrike" cap="none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endParaRPr>
              </a:p>
            </p:txBody>
          </p:sp>
          <p:cxnSp>
            <p:nvCxnSpPr>
              <p:cNvPr id="9" name="직선 연결선 8">
                <a:extLst>
                  <a:ext uri="{FF2B5EF4-FFF2-40B4-BE49-F238E27FC236}">
                    <a16:creationId xmlns:a16="http://schemas.microsoft.com/office/drawing/2014/main" id="{21EA54B8-E372-DC4D-03FC-032978C452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05234" y="3565802"/>
                <a:ext cx="6420333" cy="0"/>
              </a:xfrm>
              <a:prstGeom prst="line">
                <a:avLst/>
              </a:prstGeom>
              <a:ln w="28575">
                <a:solidFill>
                  <a:srgbClr val="311D0D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0177ED75-97EC-26D7-4BC5-522B61953B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9" r="4748"/>
            <a:stretch/>
          </p:blipFill>
          <p:spPr bwMode="auto">
            <a:xfrm>
              <a:off x="1493798" y="2727155"/>
              <a:ext cx="5522952" cy="64583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73898819-8E44-19FA-4215-1B7BE4E53481}"/>
              </a:ext>
            </a:extLst>
          </p:cNvPr>
          <p:cNvGrpSpPr/>
          <p:nvPr/>
        </p:nvGrpSpPr>
        <p:grpSpPr>
          <a:xfrm>
            <a:off x="238558" y="271462"/>
            <a:ext cx="17744209" cy="9744076"/>
            <a:chOff x="238558" y="271462"/>
            <a:chExt cx="17744209" cy="9744076"/>
          </a:xfrm>
        </p:grpSpPr>
        <p:cxnSp>
          <p:nvCxnSpPr>
            <p:cNvPr id="24" name="직선 연결선 23">
              <a:extLst>
                <a:ext uri="{FF2B5EF4-FFF2-40B4-BE49-F238E27FC236}">
                  <a16:creationId xmlns:a16="http://schemas.microsoft.com/office/drawing/2014/main" id="{25C84CC8-B067-3E65-D1C6-D5A4C02B43FC}"/>
                </a:ext>
              </a:extLst>
            </p:cNvPr>
            <p:cNvCxnSpPr>
              <a:cxnSpLocks/>
            </p:cNvCxnSpPr>
            <p:nvPr/>
          </p:nvCxnSpPr>
          <p:spPr>
            <a:xfrm>
              <a:off x="17680348" y="1085850"/>
              <a:ext cx="0" cy="8115300"/>
            </a:xfrm>
            <a:prstGeom prst="line">
              <a:avLst/>
            </a:prstGeom>
            <a:ln w="28575">
              <a:solidFill>
                <a:srgbClr val="7747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908916AE-DF3F-9F9B-0DF8-3FF7C9CC2CD3}"/>
                </a:ext>
              </a:extLst>
            </p:cNvPr>
            <p:cNvGrpSpPr/>
            <p:nvPr/>
          </p:nvGrpSpPr>
          <p:grpSpPr>
            <a:xfrm>
              <a:off x="238558" y="271462"/>
              <a:ext cx="17744209" cy="9744076"/>
              <a:chOff x="238558" y="271462"/>
              <a:chExt cx="17744209" cy="9744076"/>
            </a:xfrm>
          </p:grpSpPr>
          <p:pic>
            <p:nvPicPr>
              <p:cNvPr id="26" name="그림 25">
                <a:extLst>
                  <a:ext uri="{FF2B5EF4-FFF2-40B4-BE49-F238E27FC236}">
                    <a16:creationId xmlns:a16="http://schemas.microsoft.com/office/drawing/2014/main" id="{5DE23904-F997-CAA3-9938-3988FB2866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38558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27" name="그림 26">
                <a:extLst>
                  <a:ext uri="{FF2B5EF4-FFF2-40B4-BE49-F238E27FC236}">
                    <a16:creationId xmlns:a16="http://schemas.microsoft.com/office/drawing/2014/main" id="{8C0A37BD-EE78-3687-C5E9-9F84BA78B1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377929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28" name="그림 27">
                <a:extLst>
                  <a:ext uri="{FF2B5EF4-FFF2-40B4-BE49-F238E27FC236}">
                    <a16:creationId xmlns:a16="http://schemas.microsoft.com/office/drawing/2014/main" id="{808E2DA9-06A8-913B-1F3E-434A846E39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38558" y="9410700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29" name="그림 28">
                <a:extLst>
                  <a:ext uri="{FF2B5EF4-FFF2-40B4-BE49-F238E27FC236}">
                    <a16:creationId xmlns:a16="http://schemas.microsoft.com/office/drawing/2014/main" id="{8467BE6D-DDA1-A0B2-5EE9-6E4488FEA6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377929" y="9410700"/>
                <a:ext cx="604838" cy="604838"/>
              </a:xfrm>
              <a:prstGeom prst="rect">
                <a:avLst/>
              </a:prstGeom>
            </p:spPr>
          </p:pic>
          <p:cxnSp>
            <p:nvCxnSpPr>
              <p:cNvPr id="30" name="직선 연결선 29">
                <a:extLst>
                  <a:ext uri="{FF2B5EF4-FFF2-40B4-BE49-F238E27FC236}">
                    <a16:creationId xmlns:a16="http://schemas.microsoft.com/office/drawing/2014/main" id="{4ABBA422-7D2C-3B10-5877-923B9CE071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0977" y="1085850"/>
                <a:ext cx="0" cy="811530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직선 연결선 30">
                <a:extLst>
                  <a:ext uri="{FF2B5EF4-FFF2-40B4-BE49-F238E27FC236}">
                    <a16:creationId xmlns:a16="http://schemas.microsoft.com/office/drawing/2014/main" id="{827F432D-7363-CB87-8788-FC82C7CAE1C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573881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직선 연결선 33">
                <a:extLst>
                  <a:ext uri="{FF2B5EF4-FFF2-40B4-BE49-F238E27FC236}">
                    <a16:creationId xmlns:a16="http://schemas.microsoft.com/office/drawing/2014/main" id="{B4C0C6A9-2403-E6A4-76FC-29475AAB3E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9713119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5" name="그림 34" descr="블랙, 어둠이(가) 표시된 사진&#10;&#10;자동 생성된 설명">
            <a:extLst>
              <a:ext uri="{FF2B5EF4-FFF2-40B4-BE49-F238E27FC236}">
                <a16:creationId xmlns:a16="http://schemas.microsoft.com/office/drawing/2014/main" id="{24F38C4E-AFF7-9C02-DA38-5BBF6C1B2472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A7E3ED">
                <a:tint val="45000"/>
                <a:satMod val="400000"/>
              </a:srgbClr>
            </a:duotone>
            <a:alphaModFix amt="35000"/>
          </a:blip>
          <a:stretch>
            <a:fillRect/>
          </a:stretch>
        </p:blipFill>
        <p:spPr>
          <a:xfrm>
            <a:off x="147928" y="1962803"/>
            <a:ext cx="18368671" cy="39570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FE46FBA-4A4B-BEE9-2E80-312EABE3DE56}"/>
              </a:ext>
            </a:extLst>
          </p:cNvPr>
          <p:cNvSpPr txBox="1"/>
          <p:nvPr/>
        </p:nvSpPr>
        <p:spPr>
          <a:xfrm>
            <a:off x="1190681" y="652576"/>
            <a:ext cx="93059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경대 란 무엇인가요</a:t>
            </a:r>
            <a:r>
              <a:rPr lang="en-US" altLang="ko-KR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? - </a:t>
            </a:r>
            <a:r>
              <a:rPr lang="ko-KR" altLang="en-US" sz="7200" b="1" dirty="0">
                <a:solidFill>
                  <a:srgbClr val="B76D2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종류</a:t>
            </a:r>
            <a:endParaRPr lang="ko-KR" altLang="en-US" sz="6000" b="1" dirty="0">
              <a:solidFill>
                <a:srgbClr val="B76D2F"/>
              </a:solidFill>
              <a:latin typeface="온글잎 밑미 Regular" panose="02000503000000000000" pitchFamily="2" charset="-127"/>
              <a:ea typeface="온글잎 밑미 Regular" panose="02000503000000000000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E22955-6193-AD24-3C13-9330F0F4BC2F}"/>
              </a:ext>
            </a:extLst>
          </p:cNvPr>
          <p:cNvSpPr txBox="1"/>
          <p:nvPr/>
        </p:nvSpPr>
        <p:spPr>
          <a:xfrm>
            <a:off x="13787650" y="9835917"/>
            <a:ext cx="94578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[</a:t>
            </a:r>
            <a:r>
              <a:rPr lang="ko-KR" altLang="en-US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출처</a:t>
            </a:r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] &lt;</a:t>
            </a:r>
            <a:r>
              <a:rPr lang="ko-KR" altLang="en-US" dirty="0">
                <a:solidFill>
                  <a:srgbClr val="5F5F5F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나전</a:t>
            </a:r>
            <a:r>
              <a:rPr lang="ko-KR" altLang="en-US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경대</a:t>
            </a:r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&gt;, </a:t>
            </a:r>
            <a:r>
              <a:rPr lang="ko-KR" altLang="en-US" b="0" i="0" dirty="0" err="1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한국민족문화대백과사전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09183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D6ECEE75-5040-CE22-1332-A33D45A95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 descr="스크린샷, 어둠, 자연, 달이(가) 표시된 사진&#10;&#10;자동 생성된 설명">
            <a:extLst>
              <a:ext uri="{FF2B5EF4-FFF2-40B4-BE49-F238E27FC236}">
                <a16:creationId xmlns:a16="http://schemas.microsoft.com/office/drawing/2014/main" id="{0C20186B-C115-3812-A201-82CEE48DBD1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 rot="9000000">
            <a:off x="2275821" y="-640477"/>
            <a:ext cx="13736352" cy="13994310"/>
          </a:xfrm>
          <a:prstGeom prst="rect">
            <a:avLst/>
          </a:prstGeom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BB7F0A08-3F5B-E7D3-44A8-AACBBFE7322B}"/>
              </a:ext>
            </a:extLst>
          </p:cNvPr>
          <p:cNvGrpSpPr/>
          <p:nvPr/>
        </p:nvGrpSpPr>
        <p:grpSpPr>
          <a:xfrm>
            <a:off x="238558" y="271462"/>
            <a:ext cx="17744209" cy="9744076"/>
            <a:chOff x="238558" y="271462"/>
            <a:chExt cx="17744209" cy="9744076"/>
          </a:xfrm>
        </p:grpSpPr>
        <p:cxnSp>
          <p:nvCxnSpPr>
            <p:cNvPr id="24" name="직선 연결선 23">
              <a:extLst>
                <a:ext uri="{FF2B5EF4-FFF2-40B4-BE49-F238E27FC236}">
                  <a16:creationId xmlns:a16="http://schemas.microsoft.com/office/drawing/2014/main" id="{E1E1696D-3F78-6E2D-AED2-D2E20A229348}"/>
                </a:ext>
              </a:extLst>
            </p:cNvPr>
            <p:cNvCxnSpPr>
              <a:cxnSpLocks/>
            </p:cNvCxnSpPr>
            <p:nvPr/>
          </p:nvCxnSpPr>
          <p:spPr>
            <a:xfrm>
              <a:off x="17680348" y="1085850"/>
              <a:ext cx="0" cy="8115300"/>
            </a:xfrm>
            <a:prstGeom prst="line">
              <a:avLst/>
            </a:prstGeom>
            <a:ln w="28575">
              <a:solidFill>
                <a:srgbClr val="7747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D3C060AD-0D62-3930-7A75-378008C611D7}"/>
                </a:ext>
              </a:extLst>
            </p:cNvPr>
            <p:cNvGrpSpPr/>
            <p:nvPr/>
          </p:nvGrpSpPr>
          <p:grpSpPr>
            <a:xfrm>
              <a:off x="238558" y="271462"/>
              <a:ext cx="17744209" cy="9744076"/>
              <a:chOff x="238558" y="271462"/>
              <a:chExt cx="17744209" cy="9744076"/>
            </a:xfrm>
          </p:grpSpPr>
          <p:pic>
            <p:nvPicPr>
              <p:cNvPr id="26" name="그림 25">
                <a:extLst>
                  <a:ext uri="{FF2B5EF4-FFF2-40B4-BE49-F238E27FC236}">
                    <a16:creationId xmlns:a16="http://schemas.microsoft.com/office/drawing/2014/main" id="{06CC08E4-588F-FB7A-CDB0-C175646772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8558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27" name="그림 26">
                <a:extLst>
                  <a:ext uri="{FF2B5EF4-FFF2-40B4-BE49-F238E27FC236}">
                    <a16:creationId xmlns:a16="http://schemas.microsoft.com/office/drawing/2014/main" id="{5A5A7080-D7D4-4D6F-68BC-27F1576DAF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377929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28" name="그림 27">
                <a:extLst>
                  <a:ext uri="{FF2B5EF4-FFF2-40B4-BE49-F238E27FC236}">
                    <a16:creationId xmlns:a16="http://schemas.microsoft.com/office/drawing/2014/main" id="{C0BDD87C-4ACF-FA2C-95E6-0BDC742F84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8558" y="9410700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29" name="그림 28">
                <a:extLst>
                  <a:ext uri="{FF2B5EF4-FFF2-40B4-BE49-F238E27FC236}">
                    <a16:creationId xmlns:a16="http://schemas.microsoft.com/office/drawing/2014/main" id="{A94FAC35-9A0B-AC05-7001-270B4B19FA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377929" y="9410700"/>
                <a:ext cx="604838" cy="604838"/>
              </a:xfrm>
              <a:prstGeom prst="rect">
                <a:avLst/>
              </a:prstGeom>
            </p:spPr>
          </p:pic>
          <p:cxnSp>
            <p:nvCxnSpPr>
              <p:cNvPr id="30" name="직선 연결선 29">
                <a:extLst>
                  <a:ext uri="{FF2B5EF4-FFF2-40B4-BE49-F238E27FC236}">
                    <a16:creationId xmlns:a16="http://schemas.microsoft.com/office/drawing/2014/main" id="{B93B81CE-F321-A0BF-A43C-D12603EDA0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0977" y="1085850"/>
                <a:ext cx="0" cy="811530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직선 연결선 30">
                <a:extLst>
                  <a:ext uri="{FF2B5EF4-FFF2-40B4-BE49-F238E27FC236}">
                    <a16:creationId xmlns:a16="http://schemas.microsoft.com/office/drawing/2014/main" id="{67A2DBA9-21BB-0137-76C0-73F9EA1B8CE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573881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직선 연결선 33">
                <a:extLst>
                  <a:ext uri="{FF2B5EF4-FFF2-40B4-BE49-F238E27FC236}">
                    <a16:creationId xmlns:a16="http://schemas.microsoft.com/office/drawing/2014/main" id="{ECDBC8ED-53B1-49BC-FCA7-A278C1C157D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9713119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5" name="그림 34" descr="블랙, 어둠이(가) 표시된 사진&#10;&#10;자동 생성된 설명">
            <a:extLst>
              <a:ext uri="{FF2B5EF4-FFF2-40B4-BE49-F238E27FC236}">
                <a16:creationId xmlns:a16="http://schemas.microsoft.com/office/drawing/2014/main" id="{89AD3EB3-1CFF-F19C-BA00-924C8DEAFEA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A7E3ED">
                <a:tint val="45000"/>
                <a:satMod val="400000"/>
              </a:srgbClr>
            </a:duotone>
            <a:alphaModFix amt="35000"/>
          </a:blip>
          <a:stretch>
            <a:fillRect/>
          </a:stretch>
        </p:blipFill>
        <p:spPr>
          <a:xfrm>
            <a:off x="147928" y="1962803"/>
            <a:ext cx="18368671" cy="39570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6962A59-C852-618E-9F56-B8D0B8B7FD04}"/>
              </a:ext>
            </a:extLst>
          </p:cNvPr>
          <p:cNvSpPr txBox="1"/>
          <p:nvPr/>
        </p:nvSpPr>
        <p:spPr>
          <a:xfrm>
            <a:off x="1190681" y="652576"/>
            <a:ext cx="93059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경대 란 무엇인가요</a:t>
            </a:r>
            <a:r>
              <a:rPr lang="en-US" altLang="ko-KR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? - </a:t>
            </a:r>
            <a:r>
              <a:rPr lang="ko-KR" altLang="en-US" sz="7200" b="1" dirty="0">
                <a:solidFill>
                  <a:srgbClr val="B76D2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종류</a:t>
            </a:r>
            <a:endParaRPr lang="ko-KR" altLang="en-US" sz="6000" b="1" dirty="0">
              <a:solidFill>
                <a:srgbClr val="B76D2F"/>
              </a:solidFill>
              <a:latin typeface="온글잎 밑미 Regular" panose="02000503000000000000" pitchFamily="2" charset="-127"/>
              <a:ea typeface="온글잎 밑미 Regular" panose="02000503000000000000" pitchFamily="2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5715CC6D-E56F-73EE-16D5-B2C92855E236}"/>
              </a:ext>
            </a:extLst>
          </p:cNvPr>
          <p:cNvGrpSpPr/>
          <p:nvPr/>
        </p:nvGrpSpPr>
        <p:grpSpPr>
          <a:xfrm>
            <a:off x="921975" y="2754188"/>
            <a:ext cx="16158308" cy="6767179"/>
            <a:chOff x="921975" y="2754188"/>
            <a:chExt cx="16158308" cy="676717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A88C4FB-0F05-579B-F80D-6D361F9237B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9" r="4748"/>
            <a:stretch/>
          </p:blipFill>
          <p:spPr bwMode="auto">
            <a:xfrm>
              <a:off x="11557331" y="2817646"/>
              <a:ext cx="5522952" cy="64583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그림 37" descr="직사각형, 스크린샷, 프레임, 디자인이(가) 표시된 사진&#10;&#10;자동 생성된 설명">
              <a:extLst>
                <a:ext uri="{FF2B5EF4-FFF2-40B4-BE49-F238E27FC236}">
                  <a16:creationId xmlns:a16="http://schemas.microsoft.com/office/drawing/2014/main" id="{8D7F2331-74D5-B213-DC21-074E9B174F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1581" t="5839" r="19480" b="10343"/>
            <a:stretch/>
          </p:blipFill>
          <p:spPr>
            <a:xfrm rot="16200000">
              <a:off x="2726029" y="950134"/>
              <a:ext cx="6767179" cy="10375288"/>
            </a:xfrm>
            <a:prstGeom prst="rect">
              <a:avLst/>
            </a:prstGeom>
          </p:spPr>
        </p:pic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D6EC1EC6-C307-DD3D-29F9-15B5BB19D30B}"/>
                </a:ext>
              </a:extLst>
            </p:cNvPr>
            <p:cNvGrpSpPr/>
            <p:nvPr/>
          </p:nvGrpSpPr>
          <p:grpSpPr>
            <a:xfrm>
              <a:off x="1975986" y="3332642"/>
              <a:ext cx="8483858" cy="5482450"/>
              <a:chOff x="1233428" y="2345722"/>
              <a:chExt cx="9332244" cy="4984046"/>
            </a:xfrm>
          </p:grpSpPr>
          <p:sp>
            <p:nvSpPr>
              <p:cNvPr id="40" name="Google Shape;239;p21">
                <a:extLst>
                  <a:ext uri="{FF2B5EF4-FFF2-40B4-BE49-F238E27FC236}">
                    <a16:creationId xmlns:a16="http://schemas.microsoft.com/office/drawing/2014/main" id="{0D00943E-A2AB-142A-E168-CD06D4A2E19C}"/>
                  </a:ext>
                </a:extLst>
              </p:cNvPr>
              <p:cNvSpPr txBox="1"/>
              <p:nvPr/>
            </p:nvSpPr>
            <p:spPr>
              <a:xfrm>
                <a:off x="1233428" y="2345722"/>
                <a:ext cx="6181679" cy="1074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rtl="0">
                  <a:lnSpc>
                    <a:spcPct val="12000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6399" b="1" i="0" u="none" strike="noStrike" cap="none" dirty="0" err="1">
                    <a:solidFill>
                      <a:srgbClr val="311D0D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Merriweather"/>
                    <a:sym typeface="Merriweather"/>
                  </a:rPr>
                  <a:t>퇴침경대</a:t>
                </a:r>
                <a:r>
                  <a:rPr lang="ko-KR" altLang="en-US" sz="6399" b="1" i="0" u="none" strike="noStrike" cap="none" dirty="0">
                    <a:solidFill>
                      <a:srgbClr val="311D0D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Merriweather"/>
                    <a:sym typeface="Merriweather"/>
                  </a:rPr>
                  <a:t> 란</a:t>
                </a:r>
                <a:r>
                  <a:rPr lang="en-US" altLang="ko-KR" sz="6399" b="1" i="0" u="none" strike="noStrike" cap="none" dirty="0">
                    <a:solidFill>
                      <a:srgbClr val="311D0D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Merriweather"/>
                    <a:sym typeface="Merriweather"/>
                  </a:rPr>
                  <a:t>?</a:t>
                </a:r>
                <a:endParaRPr lang="en-US" b="1" dirty="0">
                  <a:solidFill>
                    <a:srgbClr val="311D0D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</a:endParaRPr>
              </a:p>
            </p:txBody>
          </p:sp>
          <p:sp>
            <p:nvSpPr>
              <p:cNvPr id="41" name="Google Shape;240;p21">
                <a:extLst>
                  <a:ext uri="{FF2B5EF4-FFF2-40B4-BE49-F238E27FC236}">
                    <a16:creationId xmlns:a16="http://schemas.microsoft.com/office/drawing/2014/main" id="{57047B7C-B1BF-616C-5503-8A9AC970D2FE}"/>
                  </a:ext>
                </a:extLst>
              </p:cNvPr>
              <p:cNvSpPr txBox="1"/>
              <p:nvPr/>
            </p:nvSpPr>
            <p:spPr>
              <a:xfrm>
                <a:off x="1305233" y="3790337"/>
                <a:ext cx="9260439" cy="35394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4000" b="1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조선</a:t>
                </a:r>
                <a:r>
                  <a:rPr lang="ko-KR" altLang="en-US" sz="4000" b="1" i="0" u="none" strike="noStrike" cap="none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시대</a:t>
                </a: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부터 남성들이 좌경과 목침기능을</a:t>
                </a:r>
                <a:endParaRPr lang="en-US" altLang="ko-KR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endParaRP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함께 사용하는 가구입니다</a:t>
                </a:r>
                <a:r>
                  <a:rPr lang="en-US" altLang="ko-KR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.</a:t>
                </a: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altLang="ko-KR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endParaRP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3600" b="0" i="0" u="none" strike="noStrike" cap="none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보통</a:t>
                </a:r>
                <a:r>
                  <a:rPr lang="en-US" altLang="ko-KR" sz="3600" b="0" i="0" u="none" strike="noStrike" cap="none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 </a:t>
                </a:r>
                <a:r>
                  <a:rPr lang="ko-KR" altLang="en-US" sz="3600" b="0" i="0" u="none" strike="noStrike" cap="none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거울과 수납공간이 없지만 특별한 경우에</a:t>
                </a:r>
                <a:endParaRPr lang="en-US" altLang="ko-KR" sz="3600" b="0" i="0" u="none" strike="noStrike" cap="none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endParaRP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거울이나 수납공간 또한 포함된 제품이 될 수</a:t>
                </a:r>
                <a:endParaRPr lang="en-US" altLang="ko-KR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endParaRP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있답니다</a:t>
                </a:r>
                <a:r>
                  <a:rPr lang="en-US" altLang="ko-KR" sz="3600" b="0" i="0" u="none" strike="noStrike" cap="none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.</a:t>
                </a:r>
              </a:p>
            </p:txBody>
          </p:sp>
          <p:cxnSp>
            <p:nvCxnSpPr>
              <p:cNvPr id="42" name="직선 연결선 41">
                <a:extLst>
                  <a:ext uri="{FF2B5EF4-FFF2-40B4-BE49-F238E27FC236}">
                    <a16:creationId xmlns:a16="http://schemas.microsoft.com/office/drawing/2014/main" id="{F2080F7D-5EA3-F8C3-FCAD-865F460B6A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05234" y="3565802"/>
                <a:ext cx="6420333" cy="0"/>
              </a:xfrm>
              <a:prstGeom prst="line">
                <a:avLst/>
              </a:prstGeom>
              <a:ln w="28575">
                <a:solidFill>
                  <a:srgbClr val="311D0D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43" name="Picture 4">
              <a:extLst>
                <a:ext uri="{FF2B5EF4-FFF2-40B4-BE49-F238E27FC236}">
                  <a16:creationId xmlns:a16="http://schemas.microsoft.com/office/drawing/2014/main" id="{577A5CE1-899F-EB14-9526-4F5661977BC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62" r="966"/>
            <a:stretch/>
          </p:blipFill>
          <p:spPr bwMode="auto">
            <a:xfrm>
              <a:off x="11557331" y="2817645"/>
              <a:ext cx="5522950" cy="64583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082DDFC-44AB-3C06-C9FB-DBF784F983D8}"/>
              </a:ext>
            </a:extLst>
          </p:cNvPr>
          <p:cNvSpPr txBox="1"/>
          <p:nvPr/>
        </p:nvSpPr>
        <p:spPr>
          <a:xfrm>
            <a:off x="13787650" y="9835917"/>
            <a:ext cx="94578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[</a:t>
            </a:r>
            <a:r>
              <a:rPr lang="ko-KR" altLang="en-US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출처</a:t>
            </a:r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] &lt;</a:t>
            </a:r>
            <a:r>
              <a:rPr lang="ko-KR" altLang="en-US" b="0" i="0" dirty="0" err="1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목침경대</a:t>
            </a:r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&gt;, </a:t>
            </a:r>
            <a:r>
              <a:rPr lang="ko-KR" altLang="en-US" b="0" i="0" dirty="0" err="1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한국민족문화대백과사전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422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E515D66A-FEAF-835B-AE83-33E0A7B0D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 descr="스크린샷, 어둠, 자연, 달이(가) 표시된 사진&#10;&#10;자동 생성된 설명">
            <a:extLst>
              <a:ext uri="{FF2B5EF4-FFF2-40B4-BE49-F238E27FC236}">
                <a16:creationId xmlns:a16="http://schemas.microsoft.com/office/drawing/2014/main" id="{AAAAFA96-606E-BBAF-77F0-83474D5017E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 rot="9000000">
            <a:off x="2275821" y="-640477"/>
            <a:ext cx="13736352" cy="13994310"/>
          </a:xfrm>
          <a:prstGeom prst="rect">
            <a:avLst/>
          </a:prstGeom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53C6A8EC-1FA6-8276-E8C0-AD52DD7075DD}"/>
              </a:ext>
            </a:extLst>
          </p:cNvPr>
          <p:cNvGrpSpPr/>
          <p:nvPr/>
        </p:nvGrpSpPr>
        <p:grpSpPr>
          <a:xfrm>
            <a:off x="238558" y="271462"/>
            <a:ext cx="17744209" cy="9744076"/>
            <a:chOff x="238558" y="271462"/>
            <a:chExt cx="17744209" cy="9744076"/>
          </a:xfrm>
        </p:grpSpPr>
        <p:cxnSp>
          <p:nvCxnSpPr>
            <p:cNvPr id="24" name="직선 연결선 23">
              <a:extLst>
                <a:ext uri="{FF2B5EF4-FFF2-40B4-BE49-F238E27FC236}">
                  <a16:creationId xmlns:a16="http://schemas.microsoft.com/office/drawing/2014/main" id="{C57F284F-7E09-D7EB-A17C-BE2F423CF928}"/>
                </a:ext>
              </a:extLst>
            </p:cNvPr>
            <p:cNvCxnSpPr>
              <a:cxnSpLocks/>
            </p:cNvCxnSpPr>
            <p:nvPr/>
          </p:nvCxnSpPr>
          <p:spPr>
            <a:xfrm>
              <a:off x="17680348" y="1085850"/>
              <a:ext cx="0" cy="8115300"/>
            </a:xfrm>
            <a:prstGeom prst="line">
              <a:avLst/>
            </a:prstGeom>
            <a:ln w="28575">
              <a:solidFill>
                <a:srgbClr val="7747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92D1AFDB-8A50-E613-FC4C-E19673AE015D}"/>
                </a:ext>
              </a:extLst>
            </p:cNvPr>
            <p:cNvGrpSpPr/>
            <p:nvPr/>
          </p:nvGrpSpPr>
          <p:grpSpPr>
            <a:xfrm>
              <a:off x="238558" y="271462"/>
              <a:ext cx="17744209" cy="9744076"/>
              <a:chOff x="238558" y="271462"/>
              <a:chExt cx="17744209" cy="9744076"/>
            </a:xfrm>
          </p:grpSpPr>
          <p:pic>
            <p:nvPicPr>
              <p:cNvPr id="26" name="그림 25">
                <a:extLst>
                  <a:ext uri="{FF2B5EF4-FFF2-40B4-BE49-F238E27FC236}">
                    <a16:creationId xmlns:a16="http://schemas.microsoft.com/office/drawing/2014/main" id="{76B71062-42AA-2408-5B8D-DC1FE729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8558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27" name="그림 26">
                <a:extLst>
                  <a:ext uri="{FF2B5EF4-FFF2-40B4-BE49-F238E27FC236}">
                    <a16:creationId xmlns:a16="http://schemas.microsoft.com/office/drawing/2014/main" id="{5675EADB-B4D1-9458-11D5-1F989966F8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377929" y="271462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28" name="그림 27">
                <a:extLst>
                  <a:ext uri="{FF2B5EF4-FFF2-40B4-BE49-F238E27FC236}">
                    <a16:creationId xmlns:a16="http://schemas.microsoft.com/office/drawing/2014/main" id="{2C37C641-480B-2049-6855-F586C46CD9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8558" y="9410700"/>
                <a:ext cx="604838" cy="604838"/>
              </a:xfrm>
              <a:prstGeom prst="rect">
                <a:avLst/>
              </a:prstGeom>
            </p:spPr>
          </p:pic>
          <p:pic>
            <p:nvPicPr>
              <p:cNvPr id="29" name="그림 28">
                <a:extLst>
                  <a:ext uri="{FF2B5EF4-FFF2-40B4-BE49-F238E27FC236}">
                    <a16:creationId xmlns:a16="http://schemas.microsoft.com/office/drawing/2014/main" id="{286D6205-DCF8-7039-4FE8-DDC89A6AC8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377929" y="9410700"/>
                <a:ext cx="604838" cy="604838"/>
              </a:xfrm>
              <a:prstGeom prst="rect">
                <a:avLst/>
              </a:prstGeom>
            </p:spPr>
          </p:pic>
          <p:cxnSp>
            <p:nvCxnSpPr>
              <p:cNvPr id="30" name="직선 연결선 29">
                <a:extLst>
                  <a:ext uri="{FF2B5EF4-FFF2-40B4-BE49-F238E27FC236}">
                    <a16:creationId xmlns:a16="http://schemas.microsoft.com/office/drawing/2014/main" id="{9B12B44C-774C-4AD1-B6D8-5154084E7A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0977" y="1085850"/>
                <a:ext cx="0" cy="811530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직선 연결선 30">
                <a:extLst>
                  <a:ext uri="{FF2B5EF4-FFF2-40B4-BE49-F238E27FC236}">
                    <a16:creationId xmlns:a16="http://schemas.microsoft.com/office/drawing/2014/main" id="{2DCC2375-53A1-AD02-5978-AE119849EF2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573881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직선 연결선 33">
                <a:extLst>
                  <a:ext uri="{FF2B5EF4-FFF2-40B4-BE49-F238E27FC236}">
                    <a16:creationId xmlns:a16="http://schemas.microsoft.com/office/drawing/2014/main" id="{45B5DCAF-CEAE-5FF9-B518-5D6320D4905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700" y="9713119"/>
                <a:ext cx="16173450" cy="0"/>
              </a:xfrm>
              <a:prstGeom prst="line">
                <a:avLst/>
              </a:prstGeom>
              <a:ln w="28575">
                <a:solidFill>
                  <a:srgbClr val="7747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5" name="그림 34" descr="블랙, 어둠이(가) 표시된 사진&#10;&#10;자동 생성된 설명">
            <a:extLst>
              <a:ext uri="{FF2B5EF4-FFF2-40B4-BE49-F238E27FC236}">
                <a16:creationId xmlns:a16="http://schemas.microsoft.com/office/drawing/2014/main" id="{6DEFB608-75AB-67BD-0172-32C99568069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A7E3ED">
                <a:tint val="45000"/>
                <a:satMod val="400000"/>
              </a:srgbClr>
            </a:duotone>
            <a:alphaModFix amt="35000"/>
          </a:blip>
          <a:stretch>
            <a:fillRect/>
          </a:stretch>
        </p:blipFill>
        <p:spPr>
          <a:xfrm>
            <a:off x="147928" y="1962803"/>
            <a:ext cx="18368671" cy="39570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1F08D00A-DB81-A971-040E-AF889ECC17E8}"/>
              </a:ext>
            </a:extLst>
          </p:cNvPr>
          <p:cNvSpPr txBox="1"/>
          <p:nvPr/>
        </p:nvSpPr>
        <p:spPr>
          <a:xfrm>
            <a:off x="1190681" y="652576"/>
            <a:ext cx="93059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경대 란 무엇인가요</a:t>
            </a:r>
            <a:r>
              <a:rPr lang="en-US" altLang="ko-KR" sz="6000" b="1" dirty="0">
                <a:solidFill>
                  <a:srgbClr val="311D0D"/>
                </a:solidFill>
                <a:latin typeface="메이플스토리" panose="02000300000000000000" pitchFamily="2" charset="-127"/>
                <a:ea typeface="메이플스토리" panose="02000300000000000000" pitchFamily="2" charset="-127"/>
              </a:rPr>
              <a:t>? - </a:t>
            </a:r>
            <a:r>
              <a:rPr lang="ko-KR" altLang="en-US" sz="7200" b="1" dirty="0">
                <a:solidFill>
                  <a:srgbClr val="B76D2F"/>
                </a:solidFill>
                <a:latin typeface="온글잎 밑미 Regular" panose="02000503000000000000" pitchFamily="2" charset="-127"/>
                <a:ea typeface="온글잎 밑미 Regular" panose="02000503000000000000" pitchFamily="2" charset="-127"/>
              </a:rPr>
              <a:t>종류</a:t>
            </a:r>
            <a:endParaRPr lang="ko-KR" altLang="en-US" sz="6000" b="1" dirty="0">
              <a:solidFill>
                <a:srgbClr val="B76D2F"/>
              </a:solidFill>
              <a:latin typeface="온글잎 밑미 Regular" panose="02000503000000000000" pitchFamily="2" charset="-127"/>
              <a:ea typeface="온글잎 밑미 Regular" panose="02000503000000000000" pitchFamily="2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2E2E224A-4186-0E05-BE96-6A3B0FF6D7BD}"/>
              </a:ext>
            </a:extLst>
          </p:cNvPr>
          <p:cNvGrpSpPr/>
          <p:nvPr/>
        </p:nvGrpSpPr>
        <p:grpSpPr>
          <a:xfrm>
            <a:off x="1493798" y="2606727"/>
            <a:ext cx="15771523" cy="6880210"/>
            <a:chOff x="1493798" y="2606727"/>
            <a:chExt cx="15771523" cy="6880210"/>
          </a:xfrm>
        </p:grpSpPr>
        <p:pic>
          <p:nvPicPr>
            <p:cNvPr id="2" name="그림 1" descr="직사각형, 스크린샷, 프레임, 디자인이(가) 표시된 사진&#10;&#10;자동 생성된 설명">
              <a:extLst>
                <a:ext uri="{FF2B5EF4-FFF2-40B4-BE49-F238E27FC236}">
                  <a16:creationId xmlns:a16="http://schemas.microsoft.com/office/drawing/2014/main" id="{40BA63BF-0B38-F59B-EA00-78BE11F956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581" t="5839" r="19480" b="10343"/>
            <a:stretch/>
          </p:blipFill>
          <p:spPr>
            <a:xfrm rot="16200000">
              <a:off x="8700931" y="922546"/>
              <a:ext cx="6880210" cy="10248571"/>
            </a:xfrm>
            <a:prstGeom prst="rect">
              <a:avLst/>
            </a:prstGeom>
          </p:spPr>
        </p:pic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153CCAE4-0CA6-E1E6-B6FE-BDF80BDEFD1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9" r="4748"/>
            <a:stretch/>
          </p:blipFill>
          <p:spPr bwMode="auto">
            <a:xfrm>
              <a:off x="1493798" y="2727155"/>
              <a:ext cx="5522952" cy="64583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그림 2" descr="용기, 상자, 트렁크, 바닥이(가) 표시된 사진&#10;&#10;자동 생성된 설명">
              <a:extLst>
                <a:ext uri="{FF2B5EF4-FFF2-40B4-BE49-F238E27FC236}">
                  <a16:creationId xmlns:a16="http://schemas.microsoft.com/office/drawing/2014/main" id="{0E39EDC0-25B9-CC71-986E-261A192F8A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3069" t="22067" r="32906" b="17771"/>
            <a:stretch/>
          </p:blipFill>
          <p:spPr>
            <a:xfrm>
              <a:off x="1523583" y="2727155"/>
              <a:ext cx="5493167" cy="6453763"/>
            </a:xfrm>
            <a:prstGeom prst="rect">
              <a:avLst/>
            </a:prstGeom>
          </p:spPr>
        </p:pic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9AFB5FF5-CDBA-D218-DAD9-95AF14A02A50}"/>
                </a:ext>
              </a:extLst>
            </p:cNvPr>
            <p:cNvGrpSpPr/>
            <p:nvPr/>
          </p:nvGrpSpPr>
          <p:grpSpPr>
            <a:xfrm>
              <a:off x="8028564" y="3195930"/>
              <a:ext cx="8483858" cy="5289092"/>
              <a:chOff x="1233428" y="2159209"/>
              <a:chExt cx="9332244" cy="4808265"/>
            </a:xfrm>
          </p:grpSpPr>
          <p:sp>
            <p:nvSpPr>
              <p:cNvPr id="8" name="Google Shape;239;p21">
                <a:extLst>
                  <a:ext uri="{FF2B5EF4-FFF2-40B4-BE49-F238E27FC236}">
                    <a16:creationId xmlns:a16="http://schemas.microsoft.com/office/drawing/2014/main" id="{376C054B-1BE3-D749-0E4E-FE684A580AD1}"/>
                  </a:ext>
                </a:extLst>
              </p:cNvPr>
              <p:cNvSpPr txBox="1"/>
              <p:nvPr/>
            </p:nvSpPr>
            <p:spPr>
              <a:xfrm>
                <a:off x="1233428" y="2159209"/>
                <a:ext cx="6181679" cy="1074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rtl="0">
                  <a:lnSpc>
                    <a:spcPct val="12000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6399" b="1" dirty="0" err="1">
                    <a:solidFill>
                      <a:srgbClr val="311D0D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Merriweather"/>
                    <a:sym typeface="Merriweather"/>
                  </a:rPr>
                  <a:t>화각</a:t>
                </a:r>
                <a:r>
                  <a:rPr lang="ko-KR" altLang="en-US" sz="6399" b="1" i="0" u="none" strike="noStrike" cap="none" dirty="0" err="1">
                    <a:solidFill>
                      <a:srgbClr val="311D0D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Merriweather"/>
                    <a:sym typeface="Merriweather"/>
                  </a:rPr>
                  <a:t>경대</a:t>
                </a:r>
                <a:r>
                  <a:rPr lang="ko-KR" altLang="en-US" sz="6399" b="1" i="0" u="none" strike="noStrike" cap="none" dirty="0">
                    <a:solidFill>
                      <a:srgbClr val="311D0D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Merriweather"/>
                    <a:sym typeface="Merriweather"/>
                  </a:rPr>
                  <a:t> 란</a:t>
                </a:r>
                <a:r>
                  <a:rPr lang="en-US" altLang="ko-KR" sz="6399" b="1" i="0" u="none" strike="noStrike" cap="none" dirty="0">
                    <a:solidFill>
                      <a:srgbClr val="311D0D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Merriweather"/>
                    <a:sym typeface="Merriweather"/>
                  </a:rPr>
                  <a:t>?</a:t>
                </a:r>
                <a:endParaRPr lang="en-US" b="1" dirty="0">
                  <a:solidFill>
                    <a:srgbClr val="311D0D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</a:endParaRPr>
              </a:p>
            </p:txBody>
          </p:sp>
          <p:sp>
            <p:nvSpPr>
              <p:cNvPr id="11" name="Google Shape;240;p21">
                <a:extLst>
                  <a:ext uri="{FF2B5EF4-FFF2-40B4-BE49-F238E27FC236}">
                    <a16:creationId xmlns:a16="http://schemas.microsoft.com/office/drawing/2014/main" id="{67A4D690-84FD-8669-3410-83A6D71D0C6C}"/>
                  </a:ext>
                </a:extLst>
              </p:cNvPr>
              <p:cNvSpPr txBox="1"/>
              <p:nvPr/>
            </p:nvSpPr>
            <p:spPr>
              <a:xfrm>
                <a:off x="1305233" y="4007223"/>
                <a:ext cx="9260439" cy="29602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4000" b="1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조선</a:t>
                </a:r>
                <a:r>
                  <a:rPr lang="ko-KR" altLang="en-US" sz="4000" b="1" i="0" u="none" strike="noStrike" cap="none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시대</a:t>
                </a: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부터</a:t>
                </a:r>
                <a:r>
                  <a:rPr lang="en-US" altLang="ko-KR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 </a:t>
                </a: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화장실이나 화장품 보관함 옆에</a:t>
                </a:r>
                <a:endParaRPr lang="en-US" altLang="ko-KR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endParaRP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놓아 사용되었습니다</a:t>
                </a:r>
                <a:r>
                  <a:rPr lang="en-US" altLang="ko-KR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.</a:t>
                </a: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 </a:t>
                </a:r>
                <a:r>
                  <a:rPr lang="en-US" altLang="ko-KR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 </a:t>
                </a: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altLang="ko-KR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endParaRP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주로 헤어스타일을 만들 때 사용이 되었으며</a:t>
                </a:r>
                <a:endParaRPr lang="en-US" altLang="ko-KR" sz="3600" dirty="0">
                  <a:solidFill>
                    <a:srgbClr val="77471F"/>
                  </a:solidFill>
                  <a:latin typeface="메이플스토리" panose="02000300000000000000" pitchFamily="2" charset="-127"/>
                  <a:ea typeface="메이플스토리" panose="02000300000000000000" pitchFamily="2" charset="-127"/>
                  <a:cs typeface="Didact Gothic"/>
                  <a:sym typeface="Didact Gothic"/>
                </a:endParaRPr>
              </a:p>
              <a:p>
                <a:pPr marL="0" marR="0" lvl="0" indent="0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ko-KR" altLang="en-US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낮은 높이에 평평한 상판을 가지고 있습니다</a:t>
                </a:r>
                <a:r>
                  <a:rPr lang="en-US" altLang="ko-KR" sz="3600" dirty="0">
                    <a:solidFill>
                      <a:srgbClr val="77471F"/>
                    </a:solidFill>
                    <a:latin typeface="메이플스토리" panose="02000300000000000000" pitchFamily="2" charset="-127"/>
                    <a:ea typeface="메이플스토리" panose="02000300000000000000" pitchFamily="2" charset="-127"/>
                    <a:cs typeface="Didact Gothic"/>
                    <a:sym typeface="Didact Gothic"/>
                  </a:rPr>
                  <a:t>.</a:t>
                </a:r>
              </a:p>
            </p:txBody>
          </p:sp>
          <p:cxnSp>
            <p:nvCxnSpPr>
              <p:cNvPr id="12" name="직선 연결선 11">
                <a:extLst>
                  <a:ext uri="{FF2B5EF4-FFF2-40B4-BE49-F238E27FC236}">
                    <a16:creationId xmlns:a16="http://schemas.microsoft.com/office/drawing/2014/main" id="{349B834B-AD62-9DA7-949C-861168CCC0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05234" y="3565802"/>
                <a:ext cx="6420333" cy="0"/>
              </a:xfrm>
              <a:prstGeom prst="line">
                <a:avLst/>
              </a:prstGeom>
              <a:ln w="28575">
                <a:solidFill>
                  <a:srgbClr val="311D0D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8A86623-40E6-FC27-2EB9-7908AB74B1FA}"/>
              </a:ext>
            </a:extLst>
          </p:cNvPr>
          <p:cNvSpPr txBox="1"/>
          <p:nvPr/>
        </p:nvSpPr>
        <p:spPr>
          <a:xfrm>
            <a:off x="13787650" y="9835917"/>
            <a:ext cx="94578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[</a:t>
            </a:r>
            <a:r>
              <a:rPr lang="ko-KR" altLang="en-US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출처</a:t>
            </a:r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] &lt;</a:t>
            </a:r>
            <a:r>
              <a:rPr lang="ko-KR" altLang="en-US" b="0" i="0" dirty="0" err="1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화각경대</a:t>
            </a:r>
            <a:r>
              <a:rPr lang="en-US" altLang="ko-KR" b="0" i="0" dirty="0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&gt;, </a:t>
            </a:r>
            <a:r>
              <a:rPr lang="ko-KR" altLang="en-US" b="0" i="0" dirty="0" err="1">
                <a:solidFill>
                  <a:srgbClr val="5F5F5F"/>
                </a:solidFill>
                <a:effectLst/>
                <a:latin typeface="Noto Sans KR" panose="020B0500000000000000" pitchFamily="34" charset="-127"/>
                <a:ea typeface="Noto Sans KR" panose="020B0500000000000000" pitchFamily="34" charset="-127"/>
              </a:rPr>
              <a:t>한국민족문화대백과사전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316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516</Words>
  <Application>Microsoft Office PowerPoint</Application>
  <PresentationFormat>사용자 지정</PresentationFormat>
  <Paragraphs>93</Paragraphs>
  <Slides>17</Slides>
  <Notes>17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3" baseType="lpstr">
      <vt:lpstr>온글잎 밑미 Regular</vt:lpstr>
      <vt:lpstr>Noto Sans KR</vt:lpstr>
      <vt:lpstr>Arial</vt:lpstr>
      <vt:lpstr>Calibri</vt:lpstr>
      <vt:lpstr>메이플스토리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귤잼</dc:creator>
  <cp:lastModifiedBy>USER</cp:lastModifiedBy>
  <cp:revision>306</cp:revision>
  <dcterms:modified xsi:type="dcterms:W3CDTF">2025-12-24T08:33:15Z</dcterms:modified>
  <cp:version>1000.0000.01</cp:version>
</cp:coreProperties>
</file>